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82" r:id="rId5"/>
  </p:sldMasterIdLst>
  <p:notesMasterIdLst>
    <p:notesMasterId r:id="rId48"/>
  </p:notesMasterIdLst>
  <p:handoutMasterIdLst>
    <p:handoutMasterId r:id="rId49"/>
  </p:handoutMasterIdLst>
  <p:sldIdLst>
    <p:sldId id="354" r:id="rId6"/>
    <p:sldId id="257" r:id="rId7"/>
    <p:sldId id="290" r:id="rId8"/>
    <p:sldId id="291" r:id="rId9"/>
    <p:sldId id="292" r:id="rId10"/>
    <p:sldId id="295" r:id="rId11"/>
    <p:sldId id="294" r:id="rId12"/>
    <p:sldId id="376" r:id="rId13"/>
    <p:sldId id="381" r:id="rId14"/>
    <p:sldId id="380" r:id="rId15"/>
    <p:sldId id="378" r:id="rId16"/>
    <p:sldId id="379" r:id="rId17"/>
    <p:sldId id="382" r:id="rId18"/>
    <p:sldId id="312" r:id="rId19"/>
    <p:sldId id="383" r:id="rId20"/>
    <p:sldId id="384" r:id="rId21"/>
    <p:sldId id="385" r:id="rId22"/>
    <p:sldId id="386" r:id="rId23"/>
    <p:sldId id="387" r:id="rId24"/>
    <p:sldId id="390" r:id="rId25"/>
    <p:sldId id="391" r:id="rId26"/>
    <p:sldId id="313" r:id="rId27"/>
    <p:sldId id="314" r:id="rId28"/>
    <p:sldId id="315" r:id="rId29"/>
    <p:sldId id="316" r:id="rId30"/>
    <p:sldId id="293" r:id="rId31"/>
    <p:sldId id="296" r:id="rId32"/>
    <p:sldId id="317" r:id="rId33"/>
    <p:sldId id="367" r:id="rId34"/>
    <p:sldId id="286" r:id="rId35"/>
    <p:sldId id="287" r:id="rId36"/>
    <p:sldId id="368" r:id="rId37"/>
    <p:sldId id="288" r:id="rId38"/>
    <p:sldId id="392" r:id="rId39"/>
    <p:sldId id="369" r:id="rId40"/>
    <p:sldId id="289" r:id="rId41"/>
    <p:sldId id="370" r:id="rId42"/>
    <p:sldId id="372" r:id="rId43"/>
    <p:sldId id="373" r:id="rId44"/>
    <p:sldId id="375" r:id="rId45"/>
    <p:sldId id="393" r:id="rId46"/>
    <p:sldId id="353"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4EF"/>
    <a:srgbClr val="024EA2"/>
    <a:srgbClr val="6BB745"/>
    <a:srgbClr val="174194"/>
    <a:srgbClr val="164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9" autoAdjust="0"/>
    <p:restoredTop sz="84939" autoAdjust="0"/>
  </p:normalViewPr>
  <p:slideViewPr>
    <p:cSldViewPr snapToGrid="0" snapToObjects="1">
      <p:cViewPr varScale="1">
        <p:scale>
          <a:sx n="53" d="100"/>
          <a:sy n="53" d="100"/>
        </p:scale>
        <p:origin x="922" y="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48" d="100"/>
          <a:sy n="48" d="100"/>
        </p:scale>
        <p:origin x="2688"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a:extLst>
              <a:ext uri="{FF2B5EF4-FFF2-40B4-BE49-F238E27FC236}">
                <a16:creationId xmlns:a16="http://schemas.microsoft.com/office/drawing/2014/main" id="{B1550C7D-D079-4D10-97A0-918F22F377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a:extLst>
              <a:ext uri="{FF2B5EF4-FFF2-40B4-BE49-F238E27FC236}">
                <a16:creationId xmlns:a16="http://schemas.microsoft.com/office/drawing/2014/main" id="{4B3F4185-E3C4-44A7-9309-C97D1C8CBF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1CFA94-4B28-41BF-8DE1-7EAEEFF71797}" type="datetimeFigureOut">
              <a:rPr lang="hu-HU" smtClean="0"/>
              <a:t>2019. 04. 22.</a:t>
            </a:fld>
            <a:endParaRPr lang="hu-HU"/>
          </a:p>
        </p:txBody>
      </p:sp>
      <p:sp>
        <p:nvSpPr>
          <p:cNvPr id="4" name="Élőláb helye 3">
            <a:extLst>
              <a:ext uri="{FF2B5EF4-FFF2-40B4-BE49-F238E27FC236}">
                <a16:creationId xmlns:a16="http://schemas.microsoft.com/office/drawing/2014/main" id="{4FB68F03-B57C-4FD4-9AFA-AB940436768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5" name="Dia számának helye 4">
            <a:extLst>
              <a:ext uri="{FF2B5EF4-FFF2-40B4-BE49-F238E27FC236}">
                <a16:creationId xmlns:a16="http://schemas.microsoft.com/office/drawing/2014/main" id="{FB2E5253-9798-4700-B391-1BC7B7AAEF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59207B-AD10-4B00-A5A1-D6690C7D594B}" type="slidenum">
              <a:rPr lang="hu-HU" smtClean="0"/>
              <a:t>‹#›</a:t>
            </a:fld>
            <a:endParaRPr lang="hu-HU"/>
          </a:p>
        </p:txBody>
      </p:sp>
    </p:spTree>
    <p:extLst>
      <p:ext uri="{BB962C8B-B14F-4D97-AF65-F5344CB8AC3E}">
        <p14:creationId xmlns:p14="http://schemas.microsoft.com/office/powerpoint/2010/main" val="2976639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EA756-BD24-1B47-9390-448DC521E8F4}" type="datetimeFigureOut">
              <a:rPr lang="en-US" smtClean="0"/>
              <a:t>4/22/2019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62CEE8-0B49-3F42-AE17-BFB0B230F701}" type="slidenum">
              <a:rPr lang="en-US" smtClean="0"/>
              <a:t>‹#›</a:t>
            </a:fld>
            <a:endParaRPr lang="en-US"/>
          </a:p>
        </p:txBody>
      </p:sp>
    </p:spTree>
    <p:extLst>
      <p:ext uri="{BB962C8B-B14F-4D97-AF65-F5344CB8AC3E}">
        <p14:creationId xmlns:p14="http://schemas.microsoft.com/office/powerpoint/2010/main" val="2137461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a:p>
        </p:txBody>
      </p:sp>
    </p:spTree>
    <p:extLst>
      <p:ext uri="{BB962C8B-B14F-4D97-AF65-F5344CB8AC3E}">
        <p14:creationId xmlns:p14="http://schemas.microsoft.com/office/powerpoint/2010/main" val="236291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4/22/2019 11:59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521732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12" name="Imag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1841874" cy="6858000"/>
          </a:xfrm>
          <a:prstGeom prst="rect">
            <a:avLst/>
          </a:prstGeom>
          <a:effectLst>
            <a:softEdge rad="0"/>
          </a:effectLst>
        </p:spPr>
      </p:pic>
      <p:sp>
        <p:nvSpPr>
          <p:cNvPr id="21" name="Text Placeholder 2"/>
          <p:cNvSpPr>
            <a:spLocks noGrp="1"/>
          </p:cNvSpPr>
          <p:nvPr>
            <p:ph type="body" sz="quarter" idx="13" hasCustomPrompt="1"/>
          </p:nvPr>
        </p:nvSpPr>
        <p:spPr>
          <a:xfrm>
            <a:off x="7715251" y="2471458"/>
            <a:ext cx="4126624" cy="1172673"/>
          </a:xfrm>
          <a:prstGeom prst="rect">
            <a:avLst/>
          </a:prstGeom>
        </p:spPr>
        <p:txBody>
          <a:bodyPr>
            <a:normAutofit/>
          </a:bodyPr>
          <a:lstStyle>
            <a:lvl1pPr marL="0" indent="0">
              <a:buNone/>
              <a:defRPr sz="3700" b="1" baseline="0">
                <a:solidFill>
                  <a:srgbClr val="16448A"/>
                </a:solidFill>
                <a:latin typeface="Arial" charset="0"/>
                <a:ea typeface="Arial" charset="0"/>
                <a:cs typeface="Arial" charset="0"/>
              </a:defRPr>
            </a:lvl1pPr>
          </a:lstStyle>
          <a:p>
            <a:pPr lvl="0"/>
            <a:r>
              <a:rPr lang="en-US" dirty="0"/>
              <a:t>PRESENTATION SLIDE</a:t>
            </a:r>
          </a:p>
        </p:txBody>
      </p:sp>
      <p:sp>
        <p:nvSpPr>
          <p:cNvPr id="22" name="Text Placeholder 4"/>
          <p:cNvSpPr>
            <a:spLocks noGrp="1"/>
          </p:cNvSpPr>
          <p:nvPr>
            <p:ph type="body" sz="quarter" idx="14" hasCustomPrompt="1"/>
          </p:nvPr>
        </p:nvSpPr>
        <p:spPr>
          <a:xfrm>
            <a:off x="7740191" y="3778112"/>
            <a:ext cx="3656120" cy="453605"/>
          </a:xfrm>
          <a:prstGeom prst="rect">
            <a:avLst/>
          </a:prstGeom>
        </p:spPr>
        <p:txBody>
          <a:bodyPr/>
          <a:lstStyle>
            <a:lvl1pPr marL="0" indent="0">
              <a:buNone/>
              <a:defRPr sz="3200">
                <a:solidFill>
                  <a:schemeClr val="tx1"/>
                </a:solidFill>
                <a:latin typeface="Arial" charset="0"/>
                <a:ea typeface="Arial" charset="0"/>
                <a:cs typeface="Arial" charset="0"/>
              </a:defRPr>
            </a:lvl1pPr>
          </a:lstStyle>
          <a:p>
            <a:pPr lvl="0"/>
            <a:r>
              <a:rPr lang="en-US" dirty="0"/>
              <a:t>SUBTITLE</a:t>
            </a:r>
          </a:p>
        </p:txBody>
      </p:sp>
      <p:sp>
        <p:nvSpPr>
          <p:cNvPr id="23" name="Text Placeholder 7"/>
          <p:cNvSpPr>
            <a:spLocks noGrp="1"/>
          </p:cNvSpPr>
          <p:nvPr>
            <p:ph type="body" sz="quarter" idx="15" hasCustomPrompt="1"/>
          </p:nvPr>
        </p:nvSpPr>
        <p:spPr>
          <a:xfrm>
            <a:off x="7751328" y="4462225"/>
            <a:ext cx="3431022" cy="378066"/>
          </a:xfrm>
          <a:prstGeom prst="rect">
            <a:avLst/>
          </a:prstGeom>
        </p:spPr>
        <p:txBody>
          <a:bodyPr/>
          <a:lstStyle>
            <a:lvl1pPr marL="0" indent="0">
              <a:buNone/>
              <a:defRPr sz="2200" b="0" baseline="0">
                <a:solidFill>
                  <a:schemeClr val="accent3">
                    <a:lumMod val="75000"/>
                  </a:schemeClr>
                </a:solidFill>
                <a:latin typeface="Arial" charset="0"/>
                <a:ea typeface="Arial" charset="0"/>
                <a:cs typeface="Arial" charset="0"/>
              </a:defRPr>
            </a:lvl1pPr>
          </a:lstStyle>
          <a:p>
            <a:pPr lvl="0"/>
            <a:r>
              <a:rPr lang="en-US" dirty="0"/>
              <a:t>SPEAKER: ANOTHER</a:t>
            </a:r>
          </a:p>
        </p:txBody>
      </p:sp>
      <p:sp>
        <p:nvSpPr>
          <p:cNvPr id="4" name="Date Placeholder 3"/>
          <p:cNvSpPr>
            <a:spLocks noGrp="1"/>
          </p:cNvSpPr>
          <p:nvPr>
            <p:ph type="dt" sz="half" idx="10"/>
          </p:nvPr>
        </p:nvSpPr>
        <p:spPr>
          <a:xfrm>
            <a:off x="731397" y="6356350"/>
            <a:ext cx="1509074" cy="365125"/>
          </a:xfrm>
        </p:spPr>
        <p:txBody>
          <a:bodyPr/>
          <a:lstStyle>
            <a:lvl1pPr>
              <a:defRPr>
                <a:solidFill>
                  <a:schemeClr val="bg1"/>
                </a:solidFill>
              </a:defRPr>
            </a:lvl1pPr>
          </a:lstStyle>
          <a:p>
            <a:fld id="{BDC6CC35-9E77-E043-AA55-7F9B9B29F780}" type="datetime1">
              <a:rPr lang="en-GB" smtClean="0"/>
              <a:pPr/>
              <a:t>22/04/2019</a:t>
            </a:fld>
            <a:endParaRPr lang="en-US" dirty="0"/>
          </a:p>
        </p:txBody>
      </p:sp>
      <p:sp>
        <p:nvSpPr>
          <p:cNvPr id="5" name="Footer Placeholder 4"/>
          <p:cNvSpPr>
            <a:spLocks noGrp="1"/>
          </p:cNvSpPr>
          <p:nvPr>
            <p:ph type="ftr" sz="quarter" idx="11"/>
          </p:nvPr>
        </p:nvSpPr>
        <p:spPr>
          <a:xfrm>
            <a:off x="2464067" y="6356350"/>
            <a:ext cx="5689333" cy="365125"/>
          </a:xfrm>
        </p:spPr>
        <p:txBody>
          <a:bodyPr/>
          <a:lstStyle>
            <a:lvl1pPr algn="l">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CCFAC09-9891-B14F-8C60-CFC3102B2DAB}" type="slidenum">
              <a:rPr lang="en-US" smtClean="0"/>
              <a:pPr/>
              <a:t>‹#›</a:t>
            </a:fld>
            <a:endParaRPr lang="en-US" dirty="0"/>
          </a:p>
        </p:txBody>
      </p:sp>
    </p:spTree>
    <p:extLst>
      <p:ext uri="{BB962C8B-B14F-4D97-AF65-F5344CB8AC3E}">
        <p14:creationId xmlns:p14="http://schemas.microsoft.com/office/powerpoint/2010/main" val="478198565"/>
      </p:ext>
    </p:extLst>
  </p:cSld>
  <p:clrMapOvr>
    <a:masterClrMapping/>
  </p:clrMapOvr>
  <p:extLst mod="1">
    <p:ext uri="{DCECCB84-F9BA-43D5-87BE-67443E8EF086}">
      <p15:sldGuideLst xmlns:p15="http://schemas.microsoft.com/office/powerpoint/2012/main">
        <p15:guide id="1" orient="horz" pos="2160">
          <p15:clr>
            <a:srgbClr val="FBAE40"/>
          </p15:clr>
        </p15:guide>
        <p15:guide id="2" pos="52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Text Slide">
    <p:spTree>
      <p:nvGrpSpPr>
        <p:cNvPr id="1" name=""/>
        <p:cNvGrpSpPr/>
        <p:nvPr/>
      </p:nvGrpSpPr>
      <p:grpSpPr>
        <a:xfrm>
          <a:off x="0" y="0"/>
          <a:ext cx="0" cy="0"/>
          <a:chOff x="0" y="0"/>
          <a:chExt cx="0" cy="0"/>
        </a:xfrm>
      </p:grpSpPr>
      <p:sp>
        <p:nvSpPr>
          <p:cNvPr id="20" name="Rectangle 19"/>
          <p:cNvSpPr/>
          <p:nvPr userDrawn="1"/>
        </p:nvSpPr>
        <p:spPr>
          <a:xfrm>
            <a:off x="11360943" y="6467128"/>
            <a:ext cx="319318" cy="230832"/>
          </a:xfrm>
          <a:prstGeom prst="rect">
            <a:avLst/>
          </a:prstGeom>
        </p:spPr>
        <p:txBody>
          <a:bodyPr wrap="none">
            <a:spAutoFit/>
          </a:bodyPr>
          <a:lstStyle/>
          <a:p>
            <a:pPr algn="ctr"/>
            <a:fld id="{C2DE46A0-92A9-4CB6-B66D-C429D4C93DD8}" type="slidenum">
              <a:rPr lang="en-GB" sz="900" smtClean="0">
                <a:solidFill>
                  <a:srgbClr val="FFFFFF"/>
                </a:solidFill>
                <a:latin typeface="Titillium" pitchFamily="50" charset="0"/>
              </a:rPr>
              <a:pPr algn="ctr"/>
              <a:t>‹#›</a:t>
            </a:fld>
            <a:endParaRPr lang="en-GB" sz="900" dirty="0">
              <a:solidFill>
                <a:srgbClr val="FFFFFF"/>
              </a:solidFill>
              <a:latin typeface="Titillium" pitchFamily="50" charset="0"/>
            </a:endParaRPr>
          </a:p>
        </p:txBody>
      </p:sp>
      <p:sp>
        <p:nvSpPr>
          <p:cNvPr id="3" name="Text Placeholder 2"/>
          <p:cNvSpPr>
            <a:spLocks noGrp="1"/>
          </p:cNvSpPr>
          <p:nvPr>
            <p:ph type="body" sz="quarter" idx="15" hasCustomPrompt="1"/>
          </p:nvPr>
        </p:nvSpPr>
        <p:spPr>
          <a:xfrm>
            <a:off x="623393" y="541719"/>
            <a:ext cx="7872908" cy="432048"/>
          </a:xfrm>
          <a:prstGeom prst="rect">
            <a:avLst/>
          </a:prstGeom>
        </p:spPr>
        <p:txBody>
          <a:bodyPr/>
          <a:lstStyle>
            <a:lvl1pPr marL="0" indent="0">
              <a:buNone/>
              <a:defRPr sz="3000">
                <a:solidFill>
                  <a:schemeClr val="tx2"/>
                </a:solidFill>
              </a:defRPr>
            </a:lvl1pPr>
          </a:lstStyle>
          <a:p>
            <a:pPr lvl="0"/>
            <a:r>
              <a:rPr lang="en-GB" dirty="0"/>
              <a:t>Title</a:t>
            </a:r>
          </a:p>
        </p:txBody>
      </p:sp>
      <p:sp>
        <p:nvSpPr>
          <p:cNvPr id="5" name="Text Placeholder 4"/>
          <p:cNvSpPr>
            <a:spLocks noGrp="1"/>
          </p:cNvSpPr>
          <p:nvPr>
            <p:ph type="body" sz="quarter" idx="16" hasCustomPrompt="1"/>
          </p:nvPr>
        </p:nvSpPr>
        <p:spPr>
          <a:xfrm>
            <a:off x="623393" y="1196976"/>
            <a:ext cx="7872908" cy="4176713"/>
          </a:xfrm>
          <a:prstGeom prst="rect">
            <a:avLst/>
          </a:prstGeom>
        </p:spPr>
        <p:txBody>
          <a:bodyPr/>
          <a:lstStyle>
            <a:lvl1pPr marL="0" indent="-180000">
              <a:lnSpc>
                <a:spcPct val="113000"/>
              </a:lnSpc>
              <a:spcBef>
                <a:spcPts val="0"/>
              </a:spcBef>
              <a:buClr>
                <a:schemeClr val="tx2"/>
              </a:buClr>
              <a:buFont typeface="Arial" pitchFamily="34" charset="0"/>
              <a:buChar char="•"/>
              <a:defRPr sz="2000">
                <a:solidFill>
                  <a:schemeClr val="tx1"/>
                </a:solidFill>
              </a:defRPr>
            </a:lvl1pPr>
            <a:lvl2pPr marL="648000" indent="-180000">
              <a:lnSpc>
                <a:spcPct val="113000"/>
              </a:lnSpc>
              <a:buClr>
                <a:schemeClr val="tx2"/>
              </a:buClr>
              <a:buFont typeface="Arial" pitchFamily="34" charset="0"/>
              <a:buChar char="•"/>
              <a:defRPr sz="2000"/>
            </a:lvl2pPr>
            <a:lvl3pPr indent="-180000">
              <a:lnSpc>
                <a:spcPct val="113000"/>
              </a:lnSpc>
              <a:buClr>
                <a:schemeClr val="tx2"/>
              </a:buClr>
              <a:defRPr sz="2000" baseline="0"/>
            </a:lvl3pPr>
            <a:lvl4pPr marL="1600200" indent="-180000">
              <a:lnSpc>
                <a:spcPct val="113000"/>
              </a:lnSpc>
              <a:buClr>
                <a:schemeClr val="tx2"/>
              </a:buClr>
              <a:buFont typeface="Arial" pitchFamily="34" charset="0"/>
              <a:buChar char="•"/>
              <a:defRPr sz="2000"/>
            </a:lvl4pPr>
          </a:lstStyle>
          <a:p>
            <a:pPr lvl="0"/>
            <a:r>
              <a:rPr lang="en-GB" sz="2000" dirty="0"/>
              <a:t>Text Here</a:t>
            </a:r>
          </a:p>
          <a:p>
            <a:pPr lvl="1"/>
            <a:r>
              <a:rPr lang="en-GB" sz="2000" dirty="0"/>
              <a:t>Text Here</a:t>
            </a:r>
          </a:p>
          <a:p>
            <a:pPr lvl="2"/>
            <a:r>
              <a:rPr lang="en-GB" dirty="0"/>
              <a:t>Text Here</a:t>
            </a:r>
          </a:p>
          <a:p>
            <a:pPr lvl="3"/>
            <a:r>
              <a:rPr lang="en-GB" dirty="0"/>
              <a:t>Text Here</a:t>
            </a:r>
          </a:p>
          <a:p>
            <a:pPr lvl="2"/>
            <a:endParaRPr lang="en-GB" dirty="0"/>
          </a:p>
        </p:txBody>
      </p:sp>
    </p:spTree>
    <p:extLst>
      <p:ext uri="{BB962C8B-B14F-4D97-AF65-F5344CB8AC3E}">
        <p14:creationId xmlns:p14="http://schemas.microsoft.com/office/powerpoint/2010/main" val="1927522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3"/>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3"/>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5"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5"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30"/>
            <a:ext cx="9107555" cy="3632325"/>
          </a:xfrm>
          <a:prstGeom prst="rect">
            <a:avLst/>
          </a:prstGeom>
          <a:noFill/>
        </p:spPr>
        <p:txBody>
          <a:bodyPr anchor="b"/>
          <a:lstStyle>
            <a:lvl1pPr algn="ctr" defTabSz="914225" rtl="0" eaLnBrk="1" latinLnBrk="0" hangingPunct="1">
              <a:lnSpc>
                <a:spcPct val="90000"/>
              </a:lnSpc>
              <a:spcBef>
                <a:spcPct val="0"/>
              </a:spcBef>
              <a:buNone/>
              <a:defRPr lang="en-US" sz="7998"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186354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Üres">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hu-HU" baseline="0"/>
              <a:t>Kép beszúrásához kattintson az ikonra</a:t>
            </a:r>
            <a:endParaRPr lang="en-US" dirty="0"/>
          </a:p>
        </p:txBody>
      </p:sp>
      <p:sp>
        <p:nvSpPr>
          <p:cNvPr id="4" name="Slide Number Placeholder 3"/>
          <p:cNvSpPr>
            <a:spLocks noGrp="1"/>
          </p:cNvSpPr>
          <p:nvPr>
            <p:ph type="sldNum" sz="quarter" idx="12"/>
          </p:nvPr>
        </p:nvSpPr>
        <p:spPr>
          <a:xfrm>
            <a:off x="11747689" y="6465383"/>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5"/>
            <a:ext cx="8804365" cy="1311128"/>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1"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2085927734"/>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392" y="20190"/>
            <a:ext cx="10972800" cy="590931"/>
          </a:xfrm>
        </p:spPr>
        <p:txBody>
          <a:bodyPr/>
          <a:lstStyle>
            <a:lvl1pPr>
              <a:defRPr>
                <a:latin typeface="Segoe UI Semibold" panose="020B0702040204020203" pitchFamily="34" charset="0"/>
              </a:defRPr>
            </a:lvl1p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3916" y="1690688"/>
            <a:ext cx="11542195" cy="1870769"/>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7644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Cím és tartalom">
    <p:spTree>
      <p:nvGrpSpPr>
        <p:cNvPr id="1" name=""/>
        <p:cNvGrpSpPr/>
        <p:nvPr/>
      </p:nvGrpSpPr>
      <p:grpSpPr>
        <a:xfrm>
          <a:off x="0" y="0"/>
          <a:ext cx="0" cy="0"/>
          <a:chOff x="0" y="0"/>
          <a:chExt cx="0" cy="0"/>
        </a:xfrm>
      </p:grpSpPr>
      <p:sp>
        <p:nvSpPr>
          <p:cNvPr id="28" name="Rectangle 27"/>
          <p:cNvSpPr/>
          <p:nvPr/>
        </p:nvSpPr>
        <p:spPr>
          <a:xfrm>
            <a:off x="797803" y="192881"/>
            <a:ext cx="10602518" cy="946528"/>
          </a:xfrm>
          <a:prstGeom prst="rect">
            <a:avLst/>
          </a:prstGeom>
          <a:solidFill>
            <a:srgbClr val="00A4E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userDrawn="1">
            <p:ph type="title"/>
          </p:nvPr>
        </p:nvSpPr>
        <p:spPr>
          <a:xfrm>
            <a:off x="791679" y="192880"/>
            <a:ext cx="9577084" cy="946529"/>
          </a:xfrm>
        </p:spPr>
        <p:txBody>
          <a:bodyPr/>
          <a:lstStyle>
            <a:lvl1pPr algn="l">
              <a:defRPr>
                <a:solidFill>
                  <a:srgbClr val="FFFEFF"/>
                </a:solidFill>
              </a:defRPr>
            </a:lvl1pPr>
          </a:lstStyle>
          <a:p>
            <a:r>
              <a:rPr lang="hu-HU" dirty="0"/>
              <a:t>Mintacím szerkesztése</a:t>
            </a:r>
            <a:endParaRPr lang="en-US" dirty="0"/>
          </a:p>
        </p:txBody>
      </p:sp>
      <p:sp>
        <p:nvSpPr>
          <p:cNvPr id="3" name="Content Placeholder 2"/>
          <p:cNvSpPr>
            <a:spLocks noGrp="1"/>
          </p:cNvSpPr>
          <p:nvPr userDrawn="1">
            <p:ph idx="1"/>
          </p:nvPr>
        </p:nvSpPr>
        <p:spPr>
          <a:xfrm>
            <a:off x="811569" y="1315622"/>
            <a:ext cx="10588752" cy="4736186"/>
          </a:xfrm>
        </p:spPr>
        <p:txBody>
          <a:bodyPr anchor="t"/>
          <a:lstStyle>
            <a:lvl1pPr>
              <a:spcBef>
                <a:spcPts val="0"/>
              </a:spcBef>
              <a:defRPr sz="2200"/>
            </a:lvl1pPr>
            <a:lvl2pPr>
              <a:defRPr sz="2000"/>
            </a:lvl2pPr>
            <a:lvl3pPr>
              <a:defRPr sz="1600"/>
            </a:lvl3p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endParaRPr lang="en-US" dirty="0"/>
          </a:p>
        </p:txBody>
      </p:sp>
      <p:sp>
        <p:nvSpPr>
          <p:cNvPr id="5" name="Footer Placeholder 4"/>
          <p:cNvSpPr>
            <a:spLocks noGrp="1"/>
          </p:cNvSpPr>
          <p:nvPr userDrawn="1">
            <p:ph type="ftr" sz="quarter" idx="11"/>
          </p:nvPr>
        </p:nvSpPr>
        <p:spPr/>
        <p:txBody>
          <a:bodyPr/>
          <a:lstStyle/>
          <a:p>
            <a:endParaRPr lang="en-US" dirty="0"/>
          </a:p>
        </p:txBody>
      </p:sp>
      <p:sp>
        <p:nvSpPr>
          <p:cNvPr id="6" name="Slide Number Placeholder 5"/>
          <p:cNvSpPr>
            <a:spLocks noGrp="1"/>
          </p:cNvSpPr>
          <p:nvPr userDrawn="1">
            <p:ph type="sldNum" sz="quarter" idx="12"/>
          </p:nvPr>
        </p:nvSpPr>
        <p:spPr/>
        <p:txBody>
          <a:bodyPr/>
          <a:lstStyle/>
          <a:p>
            <a:fld id="{6D22F896-40B5-4ADD-8801-0D06FADFA095}" type="slidenum">
              <a:rPr lang="en-US" dirty="0"/>
              <a:t>‹#›</a:t>
            </a:fld>
            <a:endParaRPr lang="en-US" dirty="0"/>
          </a:p>
        </p:txBody>
      </p:sp>
      <p:pic>
        <p:nvPicPr>
          <p:cNvPr id="29" name="Picture 13">
            <a:extLst>
              <a:ext uri="{FF2B5EF4-FFF2-40B4-BE49-F238E27FC236}">
                <a16:creationId xmlns:a16="http://schemas.microsoft.com/office/drawing/2014/main" id="{2C8E9A62-D1E9-4A62-88B6-97CE11E1EB0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848"/>
          <a:stretch/>
        </p:blipFill>
        <p:spPr>
          <a:xfrm>
            <a:off x="10569010" y="316688"/>
            <a:ext cx="633978" cy="679921"/>
          </a:xfrm>
          <a:prstGeom prst="rect">
            <a:avLst/>
          </a:prstGeom>
        </p:spPr>
      </p:pic>
    </p:spTree>
    <p:extLst>
      <p:ext uri="{BB962C8B-B14F-4D97-AF65-F5344CB8AC3E}">
        <p14:creationId xmlns:p14="http://schemas.microsoft.com/office/powerpoint/2010/main" val="171623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8"/>
            <a:ext cx="10515600" cy="874126"/>
          </a:xfrm>
          <a:solidFill>
            <a:srgbClr val="00A4EF"/>
          </a:solidFill>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838200" y="1418643"/>
            <a:ext cx="5181600" cy="47583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418643"/>
            <a:ext cx="5181600" cy="4758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B7485A-BE62-4EF1-9888-A2D86A0CFD64}" type="datetimeFigureOut">
              <a:rPr lang="en-GB" smtClean="0"/>
              <a:t>22/04/2019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073A5A-C8CB-4ABD-951B-701F92E2AA20}" type="slidenum">
              <a:rPr lang="en-GB" smtClean="0"/>
              <a:t>‹#›</a:t>
            </a:fld>
            <a:endParaRPr lang="en-GB"/>
          </a:p>
        </p:txBody>
      </p:sp>
      <p:pic>
        <p:nvPicPr>
          <p:cNvPr id="8" name="Picture 13">
            <a:extLst>
              <a:ext uri="{FF2B5EF4-FFF2-40B4-BE49-F238E27FC236}">
                <a16:creationId xmlns:a16="http://schemas.microsoft.com/office/drawing/2014/main" id="{B6BEF18D-E9DA-4559-B01F-24A62B16ECD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848"/>
          <a:stretch/>
        </p:blipFill>
        <p:spPr>
          <a:xfrm>
            <a:off x="10622397" y="437322"/>
            <a:ext cx="633978" cy="679921"/>
          </a:xfrm>
          <a:prstGeom prst="rect">
            <a:avLst/>
          </a:prstGeom>
        </p:spPr>
      </p:pic>
    </p:spTree>
    <p:extLst>
      <p:ext uri="{BB962C8B-B14F-4D97-AF65-F5344CB8AC3E}">
        <p14:creationId xmlns:p14="http://schemas.microsoft.com/office/powerpoint/2010/main" val="1087882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grpSp>
        <p:nvGrpSpPr>
          <p:cNvPr id="21" name="Group 20"/>
          <p:cNvGrpSpPr/>
          <p:nvPr/>
        </p:nvGrpSpPr>
        <p:grpSpPr>
          <a:xfrm>
            <a:off x="800144" y="1699589"/>
            <a:ext cx="3674476" cy="3200399"/>
            <a:chOff x="697883" y="1816768"/>
            <a:chExt cx="3674476" cy="3200399"/>
          </a:xfrm>
          <a:solidFill>
            <a:srgbClr val="00A4EF"/>
          </a:solidFill>
        </p:grpSpPr>
        <p:sp>
          <p:nvSpPr>
            <p:cNvPr id="22" name="Rectangle 21"/>
            <p:cNvSpPr/>
            <p:nvPr/>
          </p:nvSpPr>
          <p:spPr>
            <a:xfrm>
              <a:off x="697883" y="1816768"/>
              <a:ext cx="3674476" cy="5029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hu-HU"/>
              <a:t>Mintacím szerkesztése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48A87A34-81AB-432B-8DAE-1953F412C126}" type="datetimeFigureOut">
              <a:rPr lang="en-US" dirty="0"/>
              <a:t>4/22/2019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39898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grpSp>
        <p:nvGrpSpPr>
          <p:cNvPr id="9" name="Group 8"/>
          <p:cNvGrpSpPr/>
          <p:nvPr/>
        </p:nvGrpSpPr>
        <p:grpSpPr>
          <a:xfrm>
            <a:off x="3259545" y="1186483"/>
            <a:ext cx="5666145" cy="4126869"/>
            <a:chOff x="3259545" y="1186483"/>
            <a:chExt cx="5666145" cy="4126869"/>
          </a:xfrm>
        </p:grpSpPr>
        <p:sp>
          <p:nvSpPr>
            <p:cNvPr id="99" name="Rectangle 98"/>
            <p:cNvSpPr/>
            <p:nvPr/>
          </p:nvSpPr>
          <p:spPr>
            <a:xfrm>
              <a:off x="3259545" y="1186483"/>
              <a:ext cx="5657881" cy="716184"/>
            </a:xfrm>
            <a:prstGeom prst="rect">
              <a:avLst/>
            </a:prstGeom>
            <a:solidFill>
              <a:srgbClr val="00A4E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rgbClr val="00A4EF"/>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hu-HU"/>
              <a:t>Mintacím szerkesztése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4/22/2019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696126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1_Üres">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4/23/2019</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15185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Címdia">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hu-HU"/>
              <a:t>Mintacím szerkesztése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4/23/2019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13769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25466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a:xfrm>
            <a:off x="752964" y="6356350"/>
            <a:ext cx="1528319" cy="365125"/>
          </a:xfrm>
        </p:spPr>
        <p:txBody>
          <a:bodyPr/>
          <a:lstStyle/>
          <a:p>
            <a:fld id="{B8E49ED0-4378-184F-BAC9-EC5E0D3E65AD}" type="datetime1">
              <a:rPr lang="en-GB" smtClean="0"/>
              <a:t>22/04/2019</a:t>
            </a:fld>
            <a:endParaRPr lang="en-US" dirty="0"/>
          </a:p>
        </p:txBody>
      </p:sp>
      <p:sp>
        <p:nvSpPr>
          <p:cNvPr id="5" name="Footer Placeholder 4"/>
          <p:cNvSpPr>
            <a:spLocks noGrp="1"/>
          </p:cNvSpPr>
          <p:nvPr>
            <p:ph type="ftr" sz="quarter" idx="11"/>
          </p:nvPr>
        </p:nvSpPr>
        <p:spPr>
          <a:xfrm>
            <a:off x="2464067" y="6356350"/>
            <a:ext cx="5689333" cy="365125"/>
          </a:xfrm>
        </p:spPr>
        <p:txBody>
          <a:bodyPr/>
          <a:lstStyle>
            <a:lvl1pPr algn="l">
              <a:defRPr/>
            </a:lvl1pPr>
          </a:lstStyle>
          <a:p>
            <a:endParaRPr lang="en-US" dirty="0"/>
          </a:p>
        </p:txBody>
      </p:sp>
      <p:sp>
        <p:nvSpPr>
          <p:cNvPr id="6" name="Slide Number Placeholder 5"/>
          <p:cNvSpPr>
            <a:spLocks noGrp="1"/>
          </p:cNvSpPr>
          <p:nvPr>
            <p:ph type="sldNum" sz="quarter" idx="12"/>
          </p:nvPr>
        </p:nvSpPr>
        <p:spPr/>
        <p:txBody>
          <a:bodyPr/>
          <a:lstStyle/>
          <a:p>
            <a:fld id="{4CCFAC09-9891-B14F-8C60-CFC3102B2DAB}" type="slidenum">
              <a:rPr lang="en-US" smtClean="0"/>
              <a:t>‹#›</a:t>
            </a:fld>
            <a:endParaRPr lang="en-US"/>
          </a:p>
        </p:txBody>
      </p:sp>
      <p:sp>
        <p:nvSpPr>
          <p:cNvPr id="8" name="Text Placeholder 26"/>
          <p:cNvSpPr>
            <a:spLocks noGrp="1"/>
          </p:cNvSpPr>
          <p:nvPr>
            <p:ph type="body" sz="quarter" idx="13" hasCustomPrompt="1"/>
          </p:nvPr>
        </p:nvSpPr>
        <p:spPr>
          <a:xfrm>
            <a:off x="800100" y="685800"/>
            <a:ext cx="4958862" cy="720969"/>
          </a:xfrm>
          <a:prstGeom prst="rect">
            <a:avLst/>
          </a:prstGeom>
        </p:spPr>
        <p:txBody>
          <a:bodyPr/>
          <a:lstStyle>
            <a:lvl1pPr marL="0" indent="0">
              <a:buNone/>
              <a:defRPr b="1">
                <a:solidFill>
                  <a:srgbClr val="174194"/>
                </a:solidFill>
              </a:defRPr>
            </a:lvl1pPr>
          </a:lstStyle>
          <a:p>
            <a:pPr lvl="0"/>
            <a:r>
              <a:rPr lang="en-US" dirty="0"/>
              <a:t>One column layout</a:t>
            </a:r>
          </a:p>
        </p:txBody>
      </p:sp>
    </p:spTree>
    <p:extLst>
      <p:ext uri="{BB962C8B-B14F-4D97-AF65-F5344CB8AC3E}">
        <p14:creationId xmlns:p14="http://schemas.microsoft.com/office/powerpoint/2010/main" val="1199474881"/>
      </p:ext>
    </p:extLst>
  </p:cSld>
  <p:clrMapOvr>
    <a:masterClrMapping/>
  </p:clrMapOvr>
  <p:extLst mod="1">
    <p:ext uri="{DCECCB84-F9BA-43D5-87BE-67443E8EF086}">
      <p15:sldGuideLst xmlns:p15="http://schemas.microsoft.com/office/powerpoint/2012/main">
        <p15:guide id="1" orient="horz" pos="2160">
          <p15:clr>
            <a:srgbClr val="FBAE40"/>
          </p15:clr>
        </p15:guide>
        <p15:guide id="2" pos="52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B7485A-BE62-4EF1-9888-A2D86A0CFD64}" type="datetimeFigureOut">
              <a:rPr lang="en-GB" smtClean="0"/>
              <a:t>22/04/2019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265868447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76804"/>
            <a:ext cx="10515600" cy="838030"/>
          </a:xfrm>
          <a:solidFill>
            <a:srgbClr val="00A4EF"/>
          </a:solidFill>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838200" y="1263316"/>
            <a:ext cx="10515600" cy="49858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B7485A-BE62-4EF1-9888-A2D86A0CFD64}" type="datetimeFigureOut">
              <a:rPr lang="en-GB" smtClean="0"/>
              <a:t>22/04/2019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073A5A-C8CB-4ABD-951B-701F92E2AA20}" type="slidenum">
              <a:rPr lang="en-GB" smtClean="0"/>
              <a:t>‹#›</a:t>
            </a:fld>
            <a:endParaRPr lang="en-GB"/>
          </a:p>
        </p:txBody>
      </p:sp>
      <p:pic>
        <p:nvPicPr>
          <p:cNvPr id="7" name="Picture 13">
            <a:extLst>
              <a:ext uri="{FF2B5EF4-FFF2-40B4-BE49-F238E27FC236}">
                <a16:creationId xmlns:a16="http://schemas.microsoft.com/office/drawing/2014/main" id="{83B829A4-4E44-47BB-849D-02B28621F97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848"/>
          <a:stretch/>
        </p:blipFill>
        <p:spPr>
          <a:xfrm>
            <a:off x="10622397" y="147575"/>
            <a:ext cx="633978" cy="679921"/>
          </a:xfrm>
          <a:prstGeom prst="rect">
            <a:avLst/>
          </a:prstGeom>
        </p:spPr>
      </p:pic>
    </p:spTree>
    <p:extLst>
      <p:ext uri="{BB962C8B-B14F-4D97-AF65-F5344CB8AC3E}">
        <p14:creationId xmlns:p14="http://schemas.microsoft.com/office/powerpoint/2010/main" val="224349645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B7485A-BE62-4EF1-9888-A2D86A0CFD64}" type="datetimeFigureOut">
              <a:rPr lang="en-GB" smtClean="0"/>
              <a:t>22/04/2019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405229939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8"/>
            <a:ext cx="10515600" cy="874126"/>
          </a:xfrm>
          <a:solidFill>
            <a:srgbClr val="00A4EF"/>
          </a:solidFill>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838200" y="1418643"/>
            <a:ext cx="5181600" cy="47583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418643"/>
            <a:ext cx="5181600" cy="4758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B7485A-BE62-4EF1-9888-A2D86A0CFD64}" type="datetimeFigureOut">
              <a:rPr lang="en-GB" smtClean="0"/>
              <a:t>22/04/2019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073A5A-C8CB-4ABD-951B-701F92E2AA20}" type="slidenum">
              <a:rPr lang="en-GB" smtClean="0"/>
              <a:t>‹#›</a:t>
            </a:fld>
            <a:endParaRPr lang="en-GB"/>
          </a:p>
        </p:txBody>
      </p:sp>
      <p:pic>
        <p:nvPicPr>
          <p:cNvPr id="8" name="Picture 13">
            <a:extLst>
              <a:ext uri="{FF2B5EF4-FFF2-40B4-BE49-F238E27FC236}">
                <a16:creationId xmlns:a16="http://schemas.microsoft.com/office/drawing/2014/main" id="{B6BEF18D-E9DA-4559-B01F-24A62B16ECD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848"/>
          <a:stretch/>
        </p:blipFill>
        <p:spPr>
          <a:xfrm>
            <a:off x="10622397" y="460402"/>
            <a:ext cx="633978" cy="679921"/>
          </a:xfrm>
          <a:prstGeom prst="rect">
            <a:avLst/>
          </a:prstGeom>
        </p:spPr>
      </p:pic>
    </p:spTree>
    <p:extLst>
      <p:ext uri="{BB962C8B-B14F-4D97-AF65-F5344CB8AC3E}">
        <p14:creationId xmlns:p14="http://schemas.microsoft.com/office/powerpoint/2010/main" val="42475721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B7485A-BE62-4EF1-9888-A2D86A0CFD64}" type="datetimeFigureOut">
              <a:rPr lang="en-GB" smtClean="0"/>
              <a:t>22/04/2019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330173933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B7485A-BE62-4EF1-9888-A2D86A0CFD64}" type="datetimeFigureOut">
              <a:rPr lang="en-GB" smtClean="0"/>
              <a:t>22/04/2019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21773945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B7485A-BE62-4EF1-9888-A2D86A0CFD64}" type="datetimeFigureOut">
              <a:rPr lang="en-GB" smtClean="0"/>
              <a:t>22/04/2019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15274092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B7485A-BE62-4EF1-9888-A2D86A0CFD64}" type="datetimeFigureOut">
              <a:rPr lang="en-GB" smtClean="0"/>
              <a:t>22/04/2019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347196003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B7485A-BE62-4EF1-9888-A2D86A0CFD64}" type="datetimeFigureOut">
              <a:rPr lang="en-GB" smtClean="0"/>
              <a:t>22/04/2019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10198365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B7485A-BE62-4EF1-9888-A2D86A0CFD64}" type="datetimeFigureOut">
              <a:rPr lang="en-GB" smtClean="0"/>
              <a:t>22/04/2019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7380027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188676"/>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6172199" y="1825625"/>
            <a:ext cx="5181601" cy="4188676"/>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a:xfrm>
            <a:off x="762784" y="6356350"/>
            <a:ext cx="1526100" cy="365125"/>
          </a:xfrm>
        </p:spPr>
        <p:txBody>
          <a:bodyPr/>
          <a:lstStyle/>
          <a:p>
            <a:fld id="{D2EFAB54-C557-0D4E-B6BE-F7AC3FB5D82C}" type="datetime1">
              <a:rPr lang="en-GB" smtClean="0"/>
              <a:t>22/04/2019</a:t>
            </a:fld>
            <a:endParaRPr lang="en-US"/>
          </a:p>
        </p:txBody>
      </p:sp>
      <p:sp>
        <p:nvSpPr>
          <p:cNvPr id="6" name="Footer Placeholder 5"/>
          <p:cNvSpPr>
            <a:spLocks noGrp="1"/>
          </p:cNvSpPr>
          <p:nvPr>
            <p:ph type="ftr" sz="quarter" idx="11"/>
          </p:nvPr>
        </p:nvSpPr>
        <p:spPr>
          <a:xfrm>
            <a:off x="2464067" y="6356350"/>
            <a:ext cx="5689333" cy="365125"/>
          </a:xfrm>
        </p:spPr>
        <p:txBody>
          <a:bodyPr/>
          <a:lstStyle/>
          <a:p>
            <a:endParaRPr lang="en-US"/>
          </a:p>
        </p:txBody>
      </p:sp>
      <p:sp>
        <p:nvSpPr>
          <p:cNvPr id="7" name="Slide Number Placeholder 6"/>
          <p:cNvSpPr>
            <a:spLocks noGrp="1"/>
          </p:cNvSpPr>
          <p:nvPr>
            <p:ph type="sldNum" sz="quarter" idx="12"/>
          </p:nvPr>
        </p:nvSpPr>
        <p:spPr/>
        <p:txBody>
          <a:bodyPr/>
          <a:lstStyle/>
          <a:p>
            <a:fld id="{4CCFAC09-9891-B14F-8C60-CFC3102B2DAB}" type="slidenum">
              <a:rPr lang="en-US" smtClean="0"/>
              <a:t>‹#›</a:t>
            </a:fld>
            <a:endParaRPr lang="en-US"/>
          </a:p>
        </p:txBody>
      </p:sp>
      <p:sp>
        <p:nvSpPr>
          <p:cNvPr id="9" name="Text Placeholder 26"/>
          <p:cNvSpPr>
            <a:spLocks noGrp="1"/>
          </p:cNvSpPr>
          <p:nvPr>
            <p:ph type="body" sz="quarter" idx="13" hasCustomPrompt="1"/>
          </p:nvPr>
        </p:nvSpPr>
        <p:spPr>
          <a:xfrm>
            <a:off x="800100" y="685800"/>
            <a:ext cx="4958862" cy="720969"/>
          </a:xfrm>
          <a:prstGeom prst="rect">
            <a:avLst/>
          </a:prstGeom>
        </p:spPr>
        <p:txBody>
          <a:bodyPr/>
          <a:lstStyle>
            <a:lvl1pPr marL="0" indent="0">
              <a:buNone/>
              <a:defRPr b="1">
                <a:solidFill>
                  <a:srgbClr val="174194"/>
                </a:solidFill>
              </a:defRPr>
            </a:lvl1pPr>
          </a:lstStyle>
          <a:p>
            <a:pPr lvl="0"/>
            <a:r>
              <a:rPr lang="en-US" dirty="0"/>
              <a:t>Two column layout</a:t>
            </a:r>
          </a:p>
        </p:txBody>
      </p:sp>
    </p:spTree>
    <p:extLst>
      <p:ext uri="{BB962C8B-B14F-4D97-AF65-F5344CB8AC3E}">
        <p14:creationId xmlns:p14="http://schemas.microsoft.com/office/powerpoint/2010/main" val="1675096385"/>
      </p:ext>
    </p:extLst>
  </p:cSld>
  <p:clrMapOvr>
    <a:masterClrMapping/>
  </p:clrMapOvr>
  <p:extLst mod="1">
    <p:ext uri="{DCECCB84-F9BA-43D5-87BE-67443E8EF086}">
      <p15:sldGuideLst xmlns:p15="http://schemas.microsoft.com/office/powerpoint/2012/main">
        <p15:guide id="1" orient="horz" pos="2160">
          <p15:clr>
            <a:srgbClr val="FBAE40"/>
          </p15:clr>
        </p15:guide>
        <p15:guide id="2" pos="52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B7485A-BE62-4EF1-9888-A2D86A0CFD64}" type="datetimeFigureOut">
              <a:rPr lang="en-GB" smtClean="0"/>
              <a:t>22/04/2019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1934677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839788" y="2505075"/>
            <a:ext cx="5157787" cy="357521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172200" y="2505075"/>
            <a:ext cx="5183188" cy="357521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a:xfrm>
            <a:off x="743930" y="6356350"/>
            <a:ext cx="1414112" cy="365125"/>
          </a:xfrm>
        </p:spPr>
        <p:txBody>
          <a:bodyPr/>
          <a:lstStyle/>
          <a:p>
            <a:fld id="{5BD6804A-7A1E-4142-BD7F-9506B517C44B}" type="datetime1">
              <a:rPr lang="en-GB" smtClean="0"/>
              <a:t>22/04/2019</a:t>
            </a:fld>
            <a:endParaRPr lang="en-US"/>
          </a:p>
        </p:txBody>
      </p:sp>
      <p:sp>
        <p:nvSpPr>
          <p:cNvPr id="8" name="Footer Placeholder 7"/>
          <p:cNvSpPr>
            <a:spLocks noGrp="1"/>
          </p:cNvSpPr>
          <p:nvPr>
            <p:ph type="ftr" sz="quarter" idx="11"/>
          </p:nvPr>
        </p:nvSpPr>
        <p:spPr>
          <a:xfrm>
            <a:off x="2464067" y="6356350"/>
            <a:ext cx="5689333" cy="365125"/>
          </a:xfrm>
        </p:spPr>
        <p:txBody>
          <a:bodyPr/>
          <a:lstStyle/>
          <a:p>
            <a:endParaRPr lang="en-US"/>
          </a:p>
        </p:txBody>
      </p:sp>
      <p:sp>
        <p:nvSpPr>
          <p:cNvPr id="9" name="Slide Number Placeholder 8"/>
          <p:cNvSpPr>
            <a:spLocks noGrp="1"/>
          </p:cNvSpPr>
          <p:nvPr>
            <p:ph type="sldNum" sz="quarter" idx="12"/>
          </p:nvPr>
        </p:nvSpPr>
        <p:spPr/>
        <p:txBody>
          <a:bodyPr/>
          <a:lstStyle/>
          <a:p>
            <a:fld id="{4CCFAC09-9891-B14F-8C60-CFC3102B2DAB}" type="slidenum">
              <a:rPr lang="en-US" smtClean="0"/>
              <a:t>‹#›</a:t>
            </a:fld>
            <a:endParaRPr lang="en-US"/>
          </a:p>
        </p:txBody>
      </p:sp>
      <p:sp>
        <p:nvSpPr>
          <p:cNvPr id="11" name="Text Placeholder 26"/>
          <p:cNvSpPr>
            <a:spLocks noGrp="1"/>
          </p:cNvSpPr>
          <p:nvPr>
            <p:ph type="body" sz="quarter" idx="13" hasCustomPrompt="1"/>
          </p:nvPr>
        </p:nvSpPr>
        <p:spPr>
          <a:xfrm>
            <a:off x="800100" y="685800"/>
            <a:ext cx="4958862" cy="720969"/>
          </a:xfrm>
          <a:prstGeom prst="rect">
            <a:avLst/>
          </a:prstGeom>
        </p:spPr>
        <p:txBody>
          <a:bodyPr/>
          <a:lstStyle>
            <a:lvl1pPr marL="0" indent="0">
              <a:buNone/>
              <a:defRPr b="1">
                <a:solidFill>
                  <a:srgbClr val="174194"/>
                </a:solidFill>
              </a:defRPr>
            </a:lvl1pPr>
          </a:lstStyle>
          <a:p>
            <a:pPr lvl="0"/>
            <a:r>
              <a:rPr lang="en-US" dirty="0"/>
              <a:t>Two column layout</a:t>
            </a:r>
          </a:p>
        </p:txBody>
      </p:sp>
    </p:spTree>
    <p:extLst>
      <p:ext uri="{BB962C8B-B14F-4D97-AF65-F5344CB8AC3E}">
        <p14:creationId xmlns:p14="http://schemas.microsoft.com/office/powerpoint/2010/main" val="1981814172"/>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52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pic>
        <p:nvPicPr>
          <p:cNvPr id="13" name="Picture 9">
            <a:extLst>
              <a:ext uri="{FF2B5EF4-FFF2-40B4-BE49-F238E27FC236}">
                <a16:creationId xmlns:a16="http://schemas.microsoft.com/office/drawing/2014/main" id="{37332630-382A-456F-B848-0C995D5146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96374" y="0"/>
            <a:ext cx="13988374" cy="8101436"/>
          </a:xfrm>
          <a:prstGeom prst="rect">
            <a:avLst/>
          </a:prstGeom>
        </p:spPr>
      </p:pic>
      <p:sp>
        <p:nvSpPr>
          <p:cNvPr id="11" name="Title 1"/>
          <p:cNvSpPr>
            <a:spLocks noGrp="1"/>
          </p:cNvSpPr>
          <p:nvPr>
            <p:ph type="title" hasCustomPrompt="1"/>
          </p:nvPr>
        </p:nvSpPr>
        <p:spPr>
          <a:xfrm>
            <a:off x="724276" y="2568303"/>
            <a:ext cx="5061139" cy="1059874"/>
          </a:xfrm>
          <a:prstGeom prst="rect">
            <a:avLst/>
          </a:prstGeom>
        </p:spPr>
        <p:txBody>
          <a:bodyPr>
            <a:noAutofit/>
          </a:bodyPr>
          <a:lstStyle>
            <a:lvl1pPr>
              <a:defRPr sz="3600" b="1" i="0">
                <a:solidFill>
                  <a:srgbClr val="16448A"/>
                </a:solidFill>
                <a:latin typeface="Arial" charset="0"/>
                <a:ea typeface="Arial" charset="0"/>
                <a:cs typeface="Arial" charset="0"/>
              </a:defRPr>
            </a:lvl1pPr>
          </a:lstStyle>
          <a:p>
            <a:pPr>
              <a:lnSpc>
                <a:spcPct val="100000"/>
              </a:lnSpc>
            </a:pPr>
            <a:r>
              <a:rPr lang="en-US" sz="3600" b="1" dirty="0">
                <a:solidFill>
                  <a:srgbClr val="174194"/>
                </a:solidFill>
                <a:latin typeface="Calibri" charset="0"/>
                <a:ea typeface="Calibri" charset="0"/>
                <a:cs typeface="Calibri" charset="0"/>
              </a:rPr>
              <a:t>Title here</a:t>
            </a:r>
            <a:endParaRPr lang="en-US" sz="3600" dirty="0">
              <a:solidFill>
                <a:srgbClr val="174194"/>
              </a:solidFill>
              <a:latin typeface="Calibri" charset="0"/>
              <a:ea typeface="Calibri" charset="0"/>
              <a:cs typeface="Calibri" charset="0"/>
            </a:endParaRPr>
          </a:p>
        </p:txBody>
      </p:sp>
      <p:sp>
        <p:nvSpPr>
          <p:cNvPr id="8" name="Date Placeholder 4"/>
          <p:cNvSpPr>
            <a:spLocks noGrp="1"/>
          </p:cNvSpPr>
          <p:nvPr>
            <p:ph type="dt" sz="half" idx="10"/>
          </p:nvPr>
        </p:nvSpPr>
        <p:spPr>
          <a:xfrm>
            <a:off x="762784" y="6356350"/>
            <a:ext cx="1526100" cy="365125"/>
          </a:xfrm>
        </p:spPr>
        <p:txBody>
          <a:bodyPr/>
          <a:lstStyle/>
          <a:p>
            <a:fld id="{D2EFAB54-C557-0D4E-B6BE-F7AC3FB5D82C}" type="datetime1">
              <a:rPr lang="en-GB" smtClean="0"/>
              <a:t>22/04/2019</a:t>
            </a:fld>
            <a:endParaRPr lang="en-US"/>
          </a:p>
        </p:txBody>
      </p:sp>
      <p:sp>
        <p:nvSpPr>
          <p:cNvPr id="9" name="Footer Placeholder 5"/>
          <p:cNvSpPr>
            <a:spLocks noGrp="1"/>
          </p:cNvSpPr>
          <p:nvPr>
            <p:ph type="ftr" sz="quarter" idx="11"/>
          </p:nvPr>
        </p:nvSpPr>
        <p:spPr>
          <a:xfrm>
            <a:off x="2464067" y="6356350"/>
            <a:ext cx="5689333" cy="365125"/>
          </a:xfrm>
        </p:spPr>
        <p:txBody>
          <a:bodyPr/>
          <a:lstStyle/>
          <a:p>
            <a:endParaRPr lang="en-US"/>
          </a:p>
        </p:txBody>
      </p:sp>
      <p:sp>
        <p:nvSpPr>
          <p:cNvPr id="12" name="Slide Number Placeholder 6"/>
          <p:cNvSpPr>
            <a:spLocks noGrp="1"/>
          </p:cNvSpPr>
          <p:nvPr>
            <p:ph type="sldNum" sz="quarter" idx="12"/>
          </p:nvPr>
        </p:nvSpPr>
        <p:spPr>
          <a:xfrm>
            <a:off x="8610600" y="6356350"/>
            <a:ext cx="2743200" cy="365125"/>
          </a:xfrm>
        </p:spPr>
        <p:txBody>
          <a:bodyPr/>
          <a:lstStyle/>
          <a:p>
            <a:fld id="{4CCFAC09-9891-B14F-8C60-CFC3102B2DAB}" type="slidenum">
              <a:rPr lang="en-US" smtClean="0"/>
              <a:t>‹#›</a:t>
            </a:fld>
            <a:endParaRPr lang="en-US"/>
          </a:p>
        </p:txBody>
      </p:sp>
    </p:spTree>
    <p:extLst>
      <p:ext uri="{BB962C8B-B14F-4D97-AF65-F5344CB8AC3E}">
        <p14:creationId xmlns:p14="http://schemas.microsoft.com/office/powerpoint/2010/main" val="1986765454"/>
      </p:ext>
    </p:extLst>
  </p:cSld>
  <p:clrMapOvr>
    <a:masterClrMapping/>
  </p:clrMapOvr>
  <p:extLst mod="1">
    <p:ext uri="{DCECCB84-F9BA-43D5-87BE-67443E8EF086}">
      <p15:sldGuideLst xmlns:p15="http://schemas.microsoft.com/office/powerpoint/2012/main">
        <p15:guide id="1" orient="horz" pos="2160">
          <p15:clr>
            <a:srgbClr val="FBAE40"/>
          </p15:clr>
        </p15:guide>
        <p15:guide id="2" pos="5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BC82B8DC-099D-4B7F-8078-5DB766A5308B}"/>
              </a:ext>
            </a:extLst>
          </p:cNvPr>
          <p:cNvPicPr>
            <a:picLocks noChangeAspect="1"/>
          </p:cNvPicPr>
          <p:nvPr userDrawn="1"/>
        </p:nvPicPr>
        <p:blipFill>
          <a:blip r:embed="rId2"/>
          <a:stretch>
            <a:fillRect/>
          </a:stretch>
        </p:blipFill>
        <p:spPr>
          <a:xfrm>
            <a:off x="6553200" y="2705100"/>
            <a:ext cx="5638800" cy="4152900"/>
          </a:xfrm>
          <a:prstGeom prst="rect">
            <a:avLst/>
          </a:prstGeom>
        </p:spPr>
      </p:pic>
      <p:sp>
        <p:nvSpPr>
          <p:cNvPr id="7" name="Date Placeholder 6"/>
          <p:cNvSpPr>
            <a:spLocks noGrp="1"/>
          </p:cNvSpPr>
          <p:nvPr>
            <p:ph type="dt" sz="half" idx="10"/>
          </p:nvPr>
        </p:nvSpPr>
        <p:spPr>
          <a:xfrm>
            <a:off x="743930" y="6356350"/>
            <a:ext cx="1414112" cy="365125"/>
          </a:xfrm>
        </p:spPr>
        <p:txBody>
          <a:bodyPr/>
          <a:lstStyle/>
          <a:p>
            <a:fld id="{5BD6804A-7A1E-4142-BD7F-9506B517C44B}" type="datetime1">
              <a:rPr lang="en-GB" smtClean="0"/>
              <a:t>22/04/2019</a:t>
            </a:fld>
            <a:endParaRPr lang="en-US"/>
          </a:p>
        </p:txBody>
      </p:sp>
      <p:sp>
        <p:nvSpPr>
          <p:cNvPr id="8" name="Footer Placeholder 7"/>
          <p:cNvSpPr>
            <a:spLocks noGrp="1"/>
          </p:cNvSpPr>
          <p:nvPr>
            <p:ph type="ftr" sz="quarter" idx="11"/>
          </p:nvPr>
        </p:nvSpPr>
        <p:spPr>
          <a:xfrm>
            <a:off x="2464067" y="6356350"/>
            <a:ext cx="5689333" cy="365125"/>
          </a:xfrm>
        </p:spPr>
        <p:txBody>
          <a:bodyPr/>
          <a:lstStyle/>
          <a:p>
            <a:endParaRPr lang="en-US"/>
          </a:p>
        </p:txBody>
      </p:sp>
      <p:sp>
        <p:nvSpPr>
          <p:cNvPr id="9" name="Slide Number Placeholder 8"/>
          <p:cNvSpPr>
            <a:spLocks noGrp="1"/>
          </p:cNvSpPr>
          <p:nvPr>
            <p:ph type="sldNum" sz="quarter" idx="12"/>
          </p:nvPr>
        </p:nvSpPr>
        <p:spPr/>
        <p:txBody>
          <a:bodyPr/>
          <a:lstStyle/>
          <a:p>
            <a:fld id="{4CCFAC09-9891-B14F-8C60-CFC3102B2DAB}" type="slidenum">
              <a:rPr lang="en-US" smtClean="0"/>
              <a:t>‹#›</a:t>
            </a:fld>
            <a:endParaRPr lang="en-US"/>
          </a:p>
        </p:txBody>
      </p:sp>
      <p:sp>
        <p:nvSpPr>
          <p:cNvPr id="13" name="Title 1">
            <a:extLst>
              <a:ext uri="{FF2B5EF4-FFF2-40B4-BE49-F238E27FC236}">
                <a16:creationId xmlns:a16="http://schemas.microsoft.com/office/drawing/2014/main" id="{B4B64EBD-FA9E-4DFE-A04F-0632404FA866}"/>
              </a:ext>
            </a:extLst>
          </p:cNvPr>
          <p:cNvSpPr>
            <a:spLocks noGrp="1"/>
          </p:cNvSpPr>
          <p:nvPr>
            <p:ph type="title" hasCustomPrompt="1"/>
          </p:nvPr>
        </p:nvSpPr>
        <p:spPr>
          <a:xfrm>
            <a:off x="724276" y="2568303"/>
            <a:ext cx="5061139" cy="1059874"/>
          </a:xfrm>
          <a:prstGeom prst="rect">
            <a:avLst/>
          </a:prstGeom>
        </p:spPr>
        <p:txBody>
          <a:bodyPr>
            <a:noAutofit/>
          </a:bodyPr>
          <a:lstStyle>
            <a:lvl1pPr>
              <a:defRPr sz="3600" b="1" i="0">
                <a:solidFill>
                  <a:srgbClr val="16448A"/>
                </a:solidFill>
                <a:latin typeface="Arial" charset="0"/>
                <a:ea typeface="Arial" charset="0"/>
                <a:cs typeface="Arial" charset="0"/>
              </a:defRPr>
            </a:lvl1pPr>
          </a:lstStyle>
          <a:p>
            <a:pPr>
              <a:lnSpc>
                <a:spcPct val="100000"/>
              </a:lnSpc>
            </a:pPr>
            <a:r>
              <a:rPr lang="en-US" sz="3600" b="1" dirty="0">
                <a:solidFill>
                  <a:srgbClr val="174194"/>
                </a:solidFill>
                <a:latin typeface="Calibri" charset="0"/>
                <a:ea typeface="Calibri" charset="0"/>
                <a:cs typeface="Calibri" charset="0"/>
              </a:rPr>
              <a:t>Title here</a:t>
            </a:r>
            <a:endParaRPr lang="en-US" sz="3600" dirty="0">
              <a:solidFill>
                <a:srgbClr val="174194"/>
              </a:solidFill>
              <a:latin typeface="Calibri" charset="0"/>
              <a:ea typeface="Calibri" charset="0"/>
              <a:cs typeface="Calibri" charset="0"/>
            </a:endParaRPr>
          </a:p>
        </p:txBody>
      </p:sp>
    </p:spTree>
    <p:extLst>
      <p:ext uri="{BB962C8B-B14F-4D97-AF65-F5344CB8AC3E}">
        <p14:creationId xmlns:p14="http://schemas.microsoft.com/office/powerpoint/2010/main" val="3194742532"/>
      </p:ext>
    </p:extLst>
  </p:cSld>
  <p:clrMapOvr>
    <a:masterClrMapping/>
  </p:clrMapOvr>
  <p:extLst mod="1">
    <p:ext uri="{DCECCB84-F9BA-43D5-87BE-67443E8EF086}">
      <p15:sldGuideLst xmlns:p15="http://schemas.microsoft.com/office/powerpoint/2012/main">
        <p15:guide id="1" orient="horz" pos="2160">
          <p15:clr>
            <a:srgbClr val="FBAE40"/>
          </p15:clr>
        </p15:guide>
        <p15:guide id="2" pos="52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350293"/>
      </p:ext>
    </p:extLst>
  </p:cSld>
  <p:clrMapOvr>
    <a:masterClrMapping/>
  </p:clrMapOvr>
  <p:extLst mod="1">
    <p:ext uri="{DCECCB84-F9BA-43D5-87BE-67443E8EF086}">
      <p15:sldGuideLst xmlns:p15="http://schemas.microsoft.com/office/powerpoint/2012/main">
        <p15:guide id="1" orient="horz" pos="2160">
          <p15:clr>
            <a:srgbClr val="FBAE40"/>
          </p15:clr>
        </p15:guide>
        <p15:guide id="2" pos="5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134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Text Slide 02">
    <p:spTree>
      <p:nvGrpSpPr>
        <p:cNvPr id="1" name=""/>
        <p:cNvGrpSpPr/>
        <p:nvPr/>
      </p:nvGrpSpPr>
      <p:grpSpPr>
        <a:xfrm>
          <a:off x="0" y="0"/>
          <a:ext cx="0" cy="0"/>
          <a:chOff x="0" y="0"/>
          <a:chExt cx="0" cy="0"/>
        </a:xfrm>
      </p:grpSpPr>
      <p:sp>
        <p:nvSpPr>
          <p:cNvPr id="6" name="Text Placeholder 2"/>
          <p:cNvSpPr>
            <a:spLocks noGrp="1"/>
          </p:cNvSpPr>
          <p:nvPr>
            <p:ph type="body" sz="quarter" idx="17" hasCustomPrompt="1"/>
          </p:nvPr>
        </p:nvSpPr>
        <p:spPr>
          <a:xfrm>
            <a:off x="623393" y="541719"/>
            <a:ext cx="8359672" cy="432048"/>
          </a:xfrm>
          <a:prstGeom prst="rect">
            <a:avLst/>
          </a:prstGeom>
        </p:spPr>
        <p:txBody>
          <a:bodyPr/>
          <a:lstStyle>
            <a:lvl1pPr marL="0" indent="0">
              <a:buNone/>
              <a:defRPr sz="3000">
                <a:solidFill>
                  <a:schemeClr val="tx2"/>
                </a:solidFill>
                <a:latin typeface="Titillium" charset="0"/>
                <a:ea typeface="Titillium" charset="0"/>
                <a:cs typeface="Titillium" charset="0"/>
              </a:defRPr>
            </a:lvl1pPr>
          </a:lstStyle>
          <a:p>
            <a:pPr lvl="0"/>
            <a:r>
              <a:rPr lang="en-GB" dirty="0"/>
              <a:t>Title</a:t>
            </a:r>
          </a:p>
        </p:txBody>
      </p:sp>
      <p:sp>
        <p:nvSpPr>
          <p:cNvPr id="8" name="Text Placeholder 4"/>
          <p:cNvSpPr>
            <a:spLocks noGrp="1"/>
          </p:cNvSpPr>
          <p:nvPr>
            <p:ph type="body" sz="quarter" idx="18" hasCustomPrompt="1"/>
          </p:nvPr>
        </p:nvSpPr>
        <p:spPr>
          <a:xfrm>
            <a:off x="623394" y="1196979"/>
            <a:ext cx="8328541" cy="4176713"/>
          </a:xfrm>
          <a:prstGeom prst="rect">
            <a:avLst/>
          </a:prstGeom>
        </p:spPr>
        <p:txBody>
          <a:bodyPr/>
          <a:lstStyle>
            <a:lvl1pPr marL="0" indent="-179996">
              <a:lnSpc>
                <a:spcPct val="113000"/>
              </a:lnSpc>
              <a:buClr>
                <a:schemeClr val="tx2"/>
              </a:buClr>
              <a:buFont typeface="Arial" pitchFamily="34" charset="0"/>
              <a:buChar char="•"/>
              <a:defRPr sz="2000">
                <a:solidFill>
                  <a:schemeClr val="tx1"/>
                </a:solidFill>
                <a:latin typeface="Titillium" charset="0"/>
                <a:ea typeface="Titillium" charset="0"/>
                <a:cs typeface="Titillium" charset="0"/>
              </a:defRPr>
            </a:lvl1pPr>
            <a:lvl2pPr marL="647984" indent="-179996">
              <a:lnSpc>
                <a:spcPct val="113000"/>
              </a:lnSpc>
              <a:buClr>
                <a:schemeClr val="tx2"/>
              </a:buClr>
              <a:buFont typeface="Arial" pitchFamily="34" charset="0"/>
              <a:buChar char="•"/>
              <a:defRPr sz="2000">
                <a:latin typeface="Titillium" charset="0"/>
                <a:ea typeface="Titillium" charset="0"/>
                <a:cs typeface="Titillium" charset="0"/>
              </a:defRPr>
            </a:lvl2pPr>
            <a:lvl3pPr indent="-179996">
              <a:lnSpc>
                <a:spcPct val="113000"/>
              </a:lnSpc>
              <a:buClr>
                <a:schemeClr val="tx2"/>
              </a:buClr>
              <a:defRPr sz="2000">
                <a:solidFill>
                  <a:schemeClr val="tx1"/>
                </a:solidFill>
                <a:latin typeface="Titillium" charset="0"/>
                <a:ea typeface="Titillium" charset="0"/>
                <a:cs typeface="Titillium" charset="0"/>
              </a:defRPr>
            </a:lvl3pPr>
            <a:lvl4pPr marL="1600160" indent="-179996">
              <a:lnSpc>
                <a:spcPct val="113000"/>
              </a:lnSpc>
              <a:buClr>
                <a:schemeClr val="tx2"/>
              </a:buClr>
              <a:buFont typeface="Arial" pitchFamily="34" charset="0"/>
              <a:buChar char="•"/>
              <a:defRPr>
                <a:latin typeface="Titillium" charset="0"/>
                <a:ea typeface="Titillium" charset="0"/>
                <a:cs typeface="Titillium" charset="0"/>
              </a:defRPr>
            </a:lvl4pPr>
            <a:lvl5pPr marL="1828754" indent="0">
              <a:buNone/>
              <a:defRPr/>
            </a:lvl5pPr>
            <a:lvl6pPr marL="2285943" indent="0">
              <a:buNone/>
              <a:defRPr/>
            </a:lvl6pPr>
          </a:lstStyle>
          <a:p>
            <a:pPr lvl="0"/>
            <a:r>
              <a:rPr lang="en-GB" sz="2000" dirty="0"/>
              <a:t>Text Here</a:t>
            </a:r>
          </a:p>
          <a:p>
            <a:pPr lvl="1"/>
            <a:r>
              <a:rPr lang="en-GB" dirty="0"/>
              <a:t>Text Here</a:t>
            </a:r>
          </a:p>
          <a:p>
            <a:pPr lvl="2"/>
            <a:r>
              <a:rPr lang="en-GB" dirty="0"/>
              <a:t>Text Here</a:t>
            </a:r>
          </a:p>
          <a:p>
            <a:pPr lvl="3"/>
            <a:r>
              <a:rPr lang="en-GB" dirty="0"/>
              <a:t>Text Here</a:t>
            </a:r>
          </a:p>
          <a:p>
            <a:pPr lvl="0"/>
            <a:endParaRPr lang="en-GB" dirty="0"/>
          </a:p>
        </p:txBody>
      </p:sp>
    </p:spTree>
    <p:extLst>
      <p:ext uri="{BB962C8B-B14F-4D97-AF65-F5344CB8AC3E}">
        <p14:creationId xmlns:p14="http://schemas.microsoft.com/office/powerpoint/2010/main" val="530526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et modifiez le titre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BCE39A-1595-2A46-A5F2-0C90A4649103}" type="datetime1">
              <a:rPr lang="en-GB" smtClean="0"/>
              <a:t>22/04/2019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CFAC09-9891-B14F-8C60-CFC3102B2DAB}" type="slidenum">
              <a:rPr lang="en-US" smtClean="0"/>
              <a:t>‹#›</a:t>
            </a:fld>
            <a:endParaRPr lang="en-US"/>
          </a:p>
        </p:txBody>
      </p:sp>
    </p:spTree>
    <p:extLst>
      <p:ext uri="{BB962C8B-B14F-4D97-AF65-F5344CB8AC3E}">
        <p14:creationId xmlns:p14="http://schemas.microsoft.com/office/powerpoint/2010/main" val="1201479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60" r:id="rId5"/>
    <p:sldLayoutId id="2147483661" r:id="rId6"/>
    <p:sldLayoutId id="2147483658" r:id="rId7"/>
    <p:sldLayoutId id="2147483671" r:id="rId8"/>
    <p:sldLayoutId id="2147483672" r:id="rId9"/>
    <p:sldLayoutId id="2147483673" r:id="rId10"/>
    <p:sldLayoutId id="2147483677" r:id="rId11"/>
    <p:sldLayoutId id="2147483678" r:id="rId12"/>
    <p:sldLayoutId id="2147483681" r:id="rId13"/>
    <p:sldLayoutId id="2147483695" r:id="rId14"/>
    <p:sldLayoutId id="2147483697" r:id="rId15"/>
    <p:sldLayoutId id="2147483696" r:id="rId16"/>
    <p:sldLayoutId id="2147483694" r:id="rId17"/>
    <p:sldLayoutId id="2147483698" r:id="rId18"/>
    <p:sldLayoutId id="2147483699"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B7485A-BE62-4EF1-9888-A2D86A0CFD64}" type="datetimeFigureOut">
              <a:rPr lang="en-GB" smtClean="0"/>
              <a:t>22/04/2019</a:t>
            </a:fld>
            <a:endParaRPr lang="en-GB"/>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073A5A-C8CB-4ABD-951B-701F92E2AA20}" type="slidenum">
              <a:rPr lang="en-GB" smtClean="0"/>
              <a:t>‹#›</a:t>
            </a:fld>
            <a:endParaRPr lang="en-GB"/>
          </a:p>
        </p:txBody>
      </p:sp>
    </p:spTree>
    <p:extLst>
      <p:ext uri="{BB962C8B-B14F-4D97-AF65-F5344CB8AC3E}">
        <p14:creationId xmlns:p14="http://schemas.microsoft.com/office/powerpoint/2010/main" val="4380060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8.xml"/><Relationship Id="rId1" Type="http://schemas.openxmlformats.org/officeDocument/2006/relationships/video" Target="https://www.youtube.com/embed/6f67zrH-_IE?feature=oembe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18.xml"/><Relationship Id="rId1" Type="http://schemas.openxmlformats.org/officeDocument/2006/relationships/video" Target="https://www.youtube.com/embed/Rdpbnd0pCiI"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18.xml"/><Relationship Id="rId1" Type="http://schemas.openxmlformats.org/officeDocument/2006/relationships/video" Target="https://www.youtube.com/embed/9zKuYvjFFS8"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www.slideshare.net/embeddedvision/01-am-keynotelecun" TargetMode="Externa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18.xml"/><Relationship Id="rId1" Type="http://schemas.openxmlformats.org/officeDocument/2006/relationships/video" Target="https://www.youtube.com/embed/y57wwucbXR8"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18.xml"/><Relationship Id="rId1" Type="http://schemas.openxmlformats.org/officeDocument/2006/relationships/video" Target="https://www.youtube.com/embed/BFdMrDOx_C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18.xml"/><Relationship Id="rId1" Type="http://schemas.openxmlformats.org/officeDocument/2006/relationships/video" Target="https://www.youtube.com/embed/py5byOOHZM8"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18.xml"/><Relationship Id="rId1" Type="http://schemas.openxmlformats.org/officeDocument/2006/relationships/video" Target="https://www.youtube.com/embed/TJlAxW-2nmI"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8.xml"/><Relationship Id="rId1" Type="http://schemas.openxmlformats.org/officeDocument/2006/relationships/video" Target="https://www.youtube.com/embed/HvH0b9K_Iro?feature=oembe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8.xml"/><Relationship Id="rId1" Type="http://schemas.openxmlformats.org/officeDocument/2006/relationships/video" Target="https://www.youtube.com/embed/HN9NRhm9waY?feature=oembe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medium.com/@karpathy/software-2-0-a64152b37c35" TargetMode="Externa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medium.com/@ivanliljeqvist/the-essence-of-artificial-neural-networks-5de300c995d6" TargetMode="Externa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18.xml"/><Relationship Id="rId1" Type="http://schemas.openxmlformats.org/officeDocument/2006/relationships/video" Target="https://www.youtube.com/embed/whzoMIL-y3k"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hyperlink" Target="https://www.slideshare.net/RuthEllison/the-uncanny-valley" TargetMode="Externa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hyperlink" Target="https://en.wikipedia.org/wiki/Uncanny_valley" TargetMode="Externa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6.xml"/><Relationship Id="rId1" Type="http://schemas.openxmlformats.org/officeDocument/2006/relationships/video" Target="https://www.youtube.com/embed/cNxadbrN_aI"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karpathy.github.io/2014/09/02/what-i-learned-from-competing-against-a-convnet-on-imagenet/" TargetMode="Externa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blog.openai.com/adversarial-example-research/" TargetMode="Externa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karpathy.github.io/2015/03/30/breaking-convnets/" TargetMode="Externa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towardsdatascience.com/multi-layer-neural-networks-with-sigmoid-function-deep-learning-for-rookies-2-bf464f09eb7f" TargetMode="Externa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8.xml"/><Relationship Id="rId1" Type="http://schemas.openxmlformats.org/officeDocument/2006/relationships/video" Target="https://www.youtube.com/embed/M2IebCN9Ht4?feature=oembed"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18.xml"/><Relationship Id="rId1" Type="http://schemas.openxmlformats.org/officeDocument/2006/relationships/video" Target="https://www.youtube.com/embed/cSKfRcEDGU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hyperlink" Target="https://medium.com/@benjamin.phillips22/simple-regression-with-neural-networks-in-pytorch-313f06910379" TargetMode="Externa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13063"/>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AU" kern="0">
              <a:solidFill>
                <a:sysClr val="windowText" lastClr="000000"/>
              </a:solidFill>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AU" kern="0">
              <a:solidFill>
                <a:sysClr val="windowText" lastClr="000000"/>
              </a:solidFill>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AU" kern="0">
              <a:solidFill>
                <a:sysClr val="windowText" lastClr="000000"/>
              </a:solidFill>
            </a:endParaRPr>
          </a:p>
        </p:txBody>
      </p:sp>
      <p:sp>
        <p:nvSpPr>
          <p:cNvPr id="10" name="Oval 9"/>
          <p:cNvSpPr/>
          <p:nvPr/>
        </p:nvSpPr>
        <p:spPr>
          <a:xfrm>
            <a:off x="5907636"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AU" kern="0">
              <a:solidFill>
                <a:sysClr val="windowText" lastClr="000000"/>
              </a:solidFill>
            </a:endParaRPr>
          </a:p>
        </p:txBody>
      </p:sp>
      <p:sp>
        <p:nvSpPr>
          <p:cNvPr id="11" name="Oval 10"/>
          <p:cNvSpPr/>
          <p:nvPr/>
        </p:nvSpPr>
        <p:spPr>
          <a:xfrm>
            <a:off x="5907636"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AU" kern="0">
              <a:solidFill>
                <a:sysClr val="windowText" lastClr="000000"/>
              </a:solidFill>
            </a:endParaRPr>
          </a:p>
        </p:txBody>
      </p:sp>
      <p:sp>
        <p:nvSpPr>
          <p:cNvPr id="12" name="Oval 11"/>
          <p:cNvSpPr/>
          <p:nvPr/>
        </p:nvSpPr>
        <p:spPr>
          <a:xfrm>
            <a:off x="5907636"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AU" kern="0">
              <a:solidFill>
                <a:sysClr val="windowText" lastClr="000000"/>
              </a:solidFill>
            </a:endParaRPr>
          </a:p>
        </p:txBody>
      </p:sp>
      <p:sp>
        <p:nvSpPr>
          <p:cNvPr id="46" name="Rectangle 45"/>
          <p:cNvSpPr/>
          <p:nvPr/>
        </p:nvSpPr>
        <p:spPr>
          <a:xfrm flipH="1">
            <a:off x="7911254" y="4253573"/>
            <a:ext cx="3836432"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hu-HU" sz="2800" dirty="0"/>
              <a:t>Neurális hálózatok</a:t>
            </a:r>
            <a:endParaRPr lang="en-US" sz="2600" dirty="0">
              <a:gradFill>
                <a:gsLst>
                  <a:gs pos="0">
                    <a:srgbClr val="75D1FF">
                      <a:lumMod val="5000"/>
                      <a:lumOff val="95000"/>
                    </a:srgbClr>
                  </a:gs>
                  <a:gs pos="100000">
                    <a:srgbClr val="FFFFFF"/>
                  </a:gs>
                </a:gsLst>
                <a:lin ang="5400000" scaled="1"/>
              </a:gradFill>
            </a:endParaRPr>
          </a:p>
        </p:txBody>
      </p:sp>
      <p:sp>
        <p:nvSpPr>
          <p:cNvPr id="9" name="Title 6"/>
          <p:cNvSpPr txBox="1">
            <a:spLocks/>
          </p:cNvSpPr>
          <p:nvPr/>
        </p:nvSpPr>
        <p:spPr>
          <a:xfrm>
            <a:off x="1679959" y="3280603"/>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1523129" y="2490156"/>
            <a:ext cx="8804365" cy="1421928"/>
          </a:xfrm>
        </p:spPr>
        <p:txBody>
          <a:bodyPr/>
          <a:lstStyle/>
          <a:p>
            <a:r>
              <a:rPr lang="hu-HU" sz="4800" dirty="0"/>
              <a:t>Mesterséges Intelligencia</a:t>
            </a:r>
            <a:endParaRPr lang="en-US" sz="48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AU" kern="0">
              <a:solidFill>
                <a:sysClr val="windowText" lastClr="000000"/>
              </a:solidFill>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a:p>
        </p:txBody>
      </p:sp>
      <p:sp>
        <p:nvSpPr>
          <p:cNvPr id="5" name="Szöveg helye 4">
            <a:extLst>
              <a:ext uri="{FF2B5EF4-FFF2-40B4-BE49-F238E27FC236}">
                <a16:creationId xmlns:a16="http://schemas.microsoft.com/office/drawing/2014/main" id="{2E72153A-B9F5-4741-B1A4-56D7D12773BA}"/>
              </a:ext>
            </a:extLst>
          </p:cNvPr>
          <p:cNvSpPr>
            <a:spLocks noGrp="1"/>
          </p:cNvSpPr>
          <p:nvPr>
            <p:ph type="body" sz="quarter" idx="13"/>
          </p:nvPr>
        </p:nvSpPr>
        <p:spPr>
          <a:xfrm>
            <a:off x="865994" y="4677853"/>
            <a:ext cx="9461500" cy="480131"/>
          </a:xfrm>
        </p:spPr>
        <p:txBody>
          <a:bodyPr/>
          <a:lstStyle/>
          <a:p>
            <a:pPr marL="0" indent="0">
              <a:buNone/>
            </a:pPr>
            <a:endParaRPr lang="hu-HU" sz="2800" dirty="0"/>
          </a:p>
        </p:txBody>
      </p:sp>
    </p:spTree>
    <p:extLst>
      <p:ext uri="{BB962C8B-B14F-4D97-AF65-F5344CB8AC3E}">
        <p14:creationId xmlns:p14="http://schemas.microsoft.com/office/powerpoint/2010/main" val="18038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édiaelem 5" title="TensorFlow Tutorial #23 Time-Series Prediction">
            <a:hlinkClick r:id="" action="ppaction://media"/>
            <a:extLst>
              <a:ext uri="{FF2B5EF4-FFF2-40B4-BE49-F238E27FC236}">
                <a16:creationId xmlns:a16="http://schemas.microsoft.com/office/drawing/2014/main" id="{5993B6E7-6149-4826-A06C-2DF498640244}"/>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78496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édiaelem 3" title="What is an Autoencoder? | Two Minute Papers #86">
            <a:hlinkClick r:id="" action="ppaction://media"/>
            <a:extLst>
              <a:ext uri="{FF2B5EF4-FFF2-40B4-BE49-F238E27FC236}">
                <a16:creationId xmlns:a16="http://schemas.microsoft.com/office/drawing/2014/main" id="{56EE1F30-968E-4763-B147-C637380D0FC2}"/>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13969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édiaelem 3" title="Variational Autoencoders">
            <a:hlinkClick r:id="" action="ppaction://media"/>
            <a:extLst>
              <a:ext uri="{FF2B5EF4-FFF2-40B4-BE49-F238E27FC236}">
                <a16:creationId xmlns:a16="http://schemas.microsoft.com/office/drawing/2014/main" id="{AF6CE9D1-0DC7-416A-9E15-62447ADE6F42}"/>
              </a:ext>
            </a:extLst>
          </p:cNvPr>
          <p:cNvPicPr>
            <a:picLocks noRot="1" noChangeAspect="1"/>
          </p:cNvPicPr>
          <p:nvPr>
            <a:videoFile r:link="rId1"/>
          </p:nvPr>
        </p:nvPicPr>
        <p:blipFill>
          <a:blip r:embed="rId3"/>
          <a:stretch>
            <a:fillRect/>
          </a:stretch>
        </p:blipFill>
        <p:spPr>
          <a:xfrm>
            <a:off x="0" y="0"/>
            <a:ext cx="12192001" cy="6858000"/>
          </a:xfrm>
          <a:prstGeom prst="rect">
            <a:avLst/>
          </a:prstGeom>
        </p:spPr>
      </p:pic>
    </p:spTree>
    <p:extLst>
      <p:ext uri="{BB962C8B-B14F-4D97-AF65-F5344CB8AC3E}">
        <p14:creationId xmlns:p14="http://schemas.microsoft.com/office/powerpoint/2010/main" val="363251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a:extLst>
              <a:ext uri="{FF2B5EF4-FFF2-40B4-BE49-F238E27FC236}">
                <a16:creationId xmlns:a16="http://schemas.microsoft.com/office/drawing/2014/main" id="{E0B40289-6CF2-414F-847B-F904AB92D51F}"/>
              </a:ext>
            </a:extLst>
          </p:cNvPr>
          <p:cNvSpPr>
            <a:spLocks noGrp="1"/>
          </p:cNvSpPr>
          <p:nvPr>
            <p:ph type="title"/>
          </p:nvPr>
        </p:nvSpPr>
        <p:spPr>
          <a:xfrm>
            <a:off x="7377700" y="3208337"/>
            <a:ext cx="4123738" cy="1433323"/>
          </a:xfrm>
        </p:spPr>
        <p:txBody>
          <a:bodyPr>
            <a:normAutofit fontScale="90000"/>
          </a:bodyPr>
          <a:lstStyle/>
          <a:p>
            <a:pPr algn="l"/>
            <a:r>
              <a:rPr lang="hu-HU" sz="2400" b="1" dirty="0">
                <a:solidFill>
                  <a:schemeClr val="tx1"/>
                </a:solidFill>
              </a:rPr>
              <a:t>Komoly különbség: a </a:t>
            </a:r>
            <a:r>
              <a:rPr lang="hu-HU" sz="2400" b="1" dirty="0" err="1">
                <a:solidFill>
                  <a:schemeClr val="tx1"/>
                </a:solidFill>
              </a:rPr>
              <a:t>feature-ök</a:t>
            </a:r>
            <a:r>
              <a:rPr lang="hu-HU" sz="2400" b="1" dirty="0">
                <a:solidFill>
                  <a:schemeClr val="tx1"/>
                </a:solidFill>
              </a:rPr>
              <a:t> manuális kiválasztása, létrehozása</a:t>
            </a:r>
            <a:br>
              <a:rPr lang="hu-HU" sz="2400" dirty="0">
                <a:solidFill>
                  <a:schemeClr val="tx1"/>
                </a:solidFill>
              </a:rPr>
            </a:br>
            <a:br>
              <a:rPr lang="hu-HU" sz="2400" dirty="0">
                <a:solidFill>
                  <a:schemeClr val="tx1"/>
                </a:solidFill>
              </a:rPr>
            </a:br>
            <a:r>
              <a:rPr lang="hu-HU" sz="2400" dirty="0">
                <a:solidFill>
                  <a:schemeClr val="tx1"/>
                </a:solidFill>
              </a:rPr>
              <a:t>Tradicionális gépi tanulási megoldásoknál az adattudósok maguk hoznak létre szabályokat az adatok átalakítására, egyszerűsítésére, hogy azok közül a számukra valamilyen módon fontosnak ítélteket gépi tanulási modellekbe tölthessék és betaníthassák.</a:t>
            </a:r>
            <a:br>
              <a:rPr lang="hu-HU" sz="2400" dirty="0">
                <a:solidFill>
                  <a:schemeClr val="tx1"/>
                </a:solidFill>
              </a:rPr>
            </a:br>
            <a:br>
              <a:rPr lang="hu-HU" sz="2400" dirty="0">
                <a:solidFill>
                  <a:schemeClr val="tx1"/>
                </a:solidFill>
              </a:rPr>
            </a:br>
            <a:r>
              <a:rPr lang="hu-HU" sz="2400" dirty="0">
                <a:solidFill>
                  <a:schemeClr val="tx1"/>
                </a:solidFill>
              </a:rPr>
              <a:t>Mély Neurális Hálózatok esetén a nagyon alacsony szintű </a:t>
            </a:r>
            <a:r>
              <a:rPr lang="hu-HU" sz="2400" dirty="0" err="1">
                <a:solidFill>
                  <a:schemeClr val="tx1"/>
                </a:solidFill>
              </a:rPr>
              <a:t>feature-ök</a:t>
            </a:r>
            <a:r>
              <a:rPr lang="hu-HU" sz="2400" dirty="0">
                <a:solidFill>
                  <a:schemeClr val="tx1"/>
                </a:solidFill>
              </a:rPr>
              <a:t> hasznos együtt állását önállóan tanulhatja meg a modell. </a:t>
            </a:r>
          </a:p>
        </p:txBody>
      </p:sp>
      <p:pic>
        <p:nvPicPr>
          <p:cNvPr id="9" name="Picture 2" descr="Related image">
            <a:hlinkClick r:id="rId2"/>
            <a:extLst>
              <a:ext uri="{FF2B5EF4-FFF2-40B4-BE49-F238E27FC236}">
                <a16:creationId xmlns:a16="http://schemas.microsoft.com/office/drawing/2014/main" id="{ADFAD402-5687-454F-8C6F-37FFD02CB0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75" r="7827" b="-912"/>
          <a:stretch/>
        </p:blipFill>
        <p:spPr bwMode="auto">
          <a:xfrm>
            <a:off x="972115" y="1642386"/>
            <a:ext cx="5641848" cy="4919472"/>
          </a:xfrm>
          <a:prstGeom prst="rect">
            <a:avLst/>
          </a:prstGeom>
          <a:noFill/>
          <a:ln w="1270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621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édiaelem 4" title="Building the Software 2 0 Stack (Andrej Karpathy)">
            <a:hlinkClick r:id="" action="ppaction://media"/>
            <a:extLst>
              <a:ext uri="{FF2B5EF4-FFF2-40B4-BE49-F238E27FC236}">
                <a16:creationId xmlns:a16="http://schemas.microsoft.com/office/drawing/2014/main" id="{6BB4B33B-29B4-410C-9691-F6E7651E7597}"/>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371962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édiaelem 3" title="Inside a Neural Network - Computerphile">
            <a:hlinkClick r:id="" action="ppaction://media"/>
            <a:extLst>
              <a:ext uri="{FF2B5EF4-FFF2-40B4-BE49-F238E27FC236}">
                <a16:creationId xmlns:a16="http://schemas.microsoft.com/office/drawing/2014/main" id="{C39C2E2A-5FBC-4697-B579-76FCC3E2B78C}"/>
              </a:ext>
            </a:extLst>
          </p:cNvPr>
          <p:cNvPicPr>
            <a:picLocks noRot="1" noChangeAspect="1"/>
          </p:cNvPicPr>
          <p:nvPr>
            <a:videoFile r:link="rId1"/>
          </p:nvPr>
        </p:nvPicPr>
        <p:blipFill>
          <a:blip r:embed="rId3"/>
          <a:stretch>
            <a:fillRect/>
          </a:stretch>
        </p:blipFill>
        <p:spPr>
          <a:xfrm>
            <a:off x="0" y="0"/>
            <a:ext cx="12192002" cy="6858000"/>
          </a:xfrm>
          <a:prstGeom prst="rect">
            <a:avLst/>
          </a:prstGeom>
        </p:spPr>
      </p:pic>
    </p:spTree>
    <p:extLst>
      <p:ext uri="{BB962C8B-B14F-4D97-AF65-F5344CB8AC3E}">
        <p14:creationId xmlns:p14="http://schemas.microsoft.com/office/powerpoint/2010/main" val="3475459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édiaelem 5" title="Neural Network that Changes Everything - Computerphile">
            <a:hlinkClick r:id="" action="ppaction://media"/>
            <a:extLst>
              <a:ext uri="{FF2B5EF4-FFF2-40B4-BE49-F238E27FC236}">
                <a16:creationId xmlns:a16="http://schemas.microsoft.com/office/drawing/2014/main" id="{F9CAF0D7-03A2-4262-A5F1-0FF9B4A57A33}"/>
              </a:ext>
            </a:extLst>
          </p:cNvPr>
          <p:cNvPicPr>
            <a:picLocks noRot="1" noChangeAspect="1"/>
          </p:cNvPicPr>
          <p:nvPr>
            <a:videoFile r:link="rId1"/>
          </p:nvPr>
        </p:nvPicPr>
        <p:blipFill>
          <a:blip r:embed="rId3"/>
          <a:stretch>
            <a:fillRect/>
          </a:stretch>
        </p:blipFill>
        <p:spPr>
          <a:xfrm>
            <a:off x="0" y="0"/>
            <a:ext cx="12192002" cy="6858000"/>
          </a:xfrm>
          <a:prstGeom prst="rect">
            <a:avLst/>
          </a:prstGeom>
        </p:spPr>
      </p:pic>
    </p:spTree>
    <p:extLst>
      <p:ext uri="{BB962C8B-B14F-4D97-AF65-F5344CB8AC3E}">
        <p14:creationId xmlns:p14="http://schemas.microsoft.com/office/powerpoint/2010/main" val="1453560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édiaelem 4" title="Deep Learning - Computerphile">
            <a:hlinkClick r:id="" action="ppaction://media"/>
            <a:extLst>
              <a:ext uri="{FF2B5EF4-FFF2-40B4-BE49-F238E27FC236}">
                <a16:creationId xmlns:a16="http://schemas.microsoft.com/office/drawing/2014/main" id="{067805A5-0DF8-4CCB-AA68-2CFB1DE9F3B4}"/>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82318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édiaelem 1" title="This AI Performs Super Resolution in Less Than a Second">
            <a:hlinkClick r:id="" action="ppaction://media"/>
            <a:extLst>
              <a:ext uri="{FF2B5EF4-FFF2-40B4-BE49-F238E27FC236}">
                <a16:creationId xmlns:a16="http://schemas.microsoft.com/office/drawing/2014/main" id="{0167E872-B8AD-45EF-A9D2-E08AE6F11A1A}"/>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94482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édiaelem 1" title="Ian Goodfellow, Research Scientist OpenAI : Generative Adversarial Networks (GANs) #AIWTB 2016">
            <a:hlinkClick r:id="" action="ppaction://media"/>
            <a:extLst>
              <a:ext uri="{FF2B5EF4-FFF2-40B4-BE49-F238E27FC236}">
                <a16:creationId xmlns:a16="http://schemas.microsoft.com/office/drawing/2014/main" id="{C9B85558-309C-4BD6-8369-D6BB7BABDADE}"/>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842060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a:extLst>
              <a:ext uri="{FF2B5EF4-FFF2-40B4-BE49-F238E27FC236}">
                <a16:creationId xmlns:a16="http://schemas.microsoft.com/office/drawing/2014/main" id="{4C5FE368-8B73-4B50-A7F1-B563D374D04E}"/>
              </a:ext>
            </a:extLst>
          </p:cNvPr>
          <p:cNvSpPr>
            <a:spLocks noGrp="1"/>
          </p:cNvSpPr>
          <p:nvPr>
            <p:ph type="title"/>
          </p:nvPr>
        </p:nvSpPr>
        <p:spPr>
          <a:xfrm>
            <a:off x="3350888" y="2698844"/>
            <a:ext cx="5490224" cy="1689390"/>
          </a:xfrm>
        </p:spPr>
        <p:txBody>
          <a:bodyPr vert="horz" lIns="228600" tIns="228600" rIns="228600" bIns="0" rtlCol="0" anchor="ctr">
            <a:noAutofit/>
          </a:bodyPr>
          <a:lstStyle/>
          <a:p>
            <a:pPr>
              <a:lnSpc>
                <a:spcPct val="80000"/>
              </a:lnSpc>
            </a:pPr>
            <a:r>
              <a:rPr lang="en-US" dirty="0">
                <a:solidFill>
                  <a:schemeClr val="bg1"/>
                </a:solidFill>
              </a:rPr>
              <a:t>A </a:t>
            </a:r>
            <a:r>
              <a:rPr lang="en-US" dirty="0" err="1">
                <a:solidFill>
                  <a:schemeClr val="bg1"/>
                </a:solidFill>
              </a:rPr>
              <a:t>diasor</a:t>
            </a:r>
            <a:r>
              <a:rPr lang="hu-HU" dirty="0">
                <a:solidFill>
                  <a:schemeClr val="bg1"/>
                </a:solidFill>
              </a:rPr>
              <a:t>ok</a:t>
            </a:r>
            <a:r>
              <a:rPr lang="en-US" dirty="0">
                <a:solidFill>
                  <a:schemeClr val="bg1"/>
                </a:solidFill>
              </a:rPr>
              <a:t> </a:t>
            </a:r>
            <a:r>
              <a:rPr lang="en-US" dirty="0" err="1">
                <a:solidFill>
                  <a:schemeClr val="bg1"/>
                </a:solidFill>
              </a:rPr>
              <a:t>hivatkozásokat</a:t>
            </a:r>
            <a:r>
              <a:rPr lang="en-US" dirty="0">
                <a:solidFill>
                  <a:schemeClr val="bg1"/>
                </a:solidFill>
              </a:rPr>
              <a:t> </a:t>
            </a:r>
            <a:r>
              <a:rPr lang="en-US" dirty="0" err="1">
                <a:solidFill>
                  <a:schemeClr val="bg1"/>
                </a:solidFill>
              </a:rPr>
              <a:t>és</a:t>
            </a:r>
            <a:r>
              <a:rPr lang="en-US" dirty="0">
                <a:solidFill>
                  <a:schemeClr val="bg1"/>
                </a:solidFill>
              </a:rPr>
              <a:t> YouTube </a:t>
            </a:r>
            <a:r>
              <a:rPr lang="en-US" dirty="0" err="1">
                <a:solidFill>
                  <a:schemeClr val="bg1"/>
                </a:solidFill>
              </a:rPr>
              <a:t>videókat</a:t>
            </a:r>
            <a:r>
              <a:rPr lang="en-US" dirty="0">
                <a:solidFill>
                  <a:schemeClr val="bg1"/>
                </a:solidFill>
              </a:rPr>
              <a:t> </a:t>
            </a:r>
            <a:r>
              <a:rPr lang="en-US" dirty="0" err="1">
                <a:solidFill>
                  <a:schemeClr val="bg1"/>
                </a:solidFill>
              </a:rPr>
              <a:t>tartalmaz</a:t>
            </a:r>
            <a:r>
              <a:rPr lang="hu-HU" dirty="0" err="1">
                <a:solidFill>
                  <a:schemeClr val="bg1"/>
                </a:solidFill>
              </a:rPr>
              <a:t>nak</a:t>
            </a:r>
            <a:r>
              <a:rPr lang="en-US" dirty="0">
                <a:solidFill>
                  <a:schemeClr val="bg1"/>
                </a:solidFill>
              </a:rPr>
              <a:t>, </a:t>
            </a:r>
            <a:r>
              <a:rPr lang="en-US" dirty="0" err="1">
                <a:solidFill>
                  <a:schemeClr val="bg1"/>
                </a:solidFill>
              </a:rPr>
              <a:t>amelyek</a:t>
            </a:r>
            <a:r>
              <a:rPr lang="en-US" dirty="0">
                <a:solidFill>
                  <a:schemeClr val="bg1"/>
                </a:solidFill>
              </a:rPr>
              <a:t> </a:t>
            </a:r>
            <a:r>
              <a:rPr lang="en-US" dirty="0" err="1">
                <a:solidFill>
                  <a:schemeClr val="bg1"/>
                </a:solidFill>
              </a:rPr>
              <a:t>kattintással</a:t>
            </a:r>
            <a:r>
              <a:rPr lang="en-US" dirty="0">
                <a:solidFill>
                  <a:schemeClr val="bg1"/>
                </a:solidFill>
              </a:rPr>
              <a:t> </a:t>
            </a:r>
            <a:r>
              <a:rPr lang="en-US" dirty="0" err="1">
                <a:solidFill>
                  <a:schemeClr val="bg1"/>
                </a:solidFill>
              </a:rPr>
              <a:t>érhetők</a:t>
            </a:r>
            <a:r>
              <a:rPr lang="en-US" dirty="0">
                <a:solidFill>
                  <a:schemeClr val="bg1"/>
                </a:solidFill>
              </a:rPr>
              <a:t> el.  </a:t>
            </a:r>
          </a:p>
        </p:txBody>
      </p:sp>
    </p:spTree>
    <p:extLst>
      <p:ext uri="{BB962C8B-B14F-4D97-AF65-F5344CB8AC3E}">
        <p14:creationId xmlns:p14="http://schemas.microsoft.com/office/powerpoint/2010/main" val="1189328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CD8FAD3-A5A8-44FF-8072-9B8C2D52F2F6}"/>
              </a:ext>
            </a:extLst>
          </p:cNvPr>
          <p:cNvSpPr>
            <a:spLocks noGrp="1"/>
          </p:cNvSpPr>
          <p:nvPr>
            <p:ph type="title"/>
          </p:nvPr>
        </p:nvSpPr>
        <p:spPr/>
        <p:txBody>
          <a:bodyPr vert="horz" lIns="228600" tIns="228600" rIns="228600" bIns="0" rtlCol="0" anchor="ctr">
            <a:normAutofit/>
          </a:bodyPr>
          <a:lstStyle/>
          <a:p>
            <a:r>
              <a:rPr lang="hu-HU" sz="3600" dirty="0"/>
              <a:t>Implikációk</a:t>
            </a:r>
          </a:p>
        </p:txBody>
      </p:sp>
      <p:sp>
        <p:nvSpPr>
          <p:cNvPr id="186" name="Content Placeholder 128">
            <a:extLst>
              <a:ext uri="{FF2B5EF4-FFF2-40B4-BE49-F238E27FC236}">
                <a16:creationId xmlns:a16="http://schemas.microsoft.com/office/drawing/2014/main" id="{C669E761-BA78-45BA-9ABC-3E0B08AC7004}"/>
              </a:ext>
            </a:extLst>
          </p:cNvPr>
          <p:cNvSpPr>
            <a:spLocks noGrp="1"/>
          </p:cNvSpPr>
          <p:nvPr>
            <p:ph sz="half" idx="1"/>
          </p:nvPr>
        </p:nvSpPr>
        <p:spPr/>
        <p:txBody>
          <a:bodyPr>
            <a:normAutofit/>
          </a:bodyPr>
          <a:lstStyle/>
          <a:p>
            <a:pPr marL="285750" indent="-285750">
              <a:buFont typeface="Arial" panose="020B0604020202020204" pitchFamily="34" charset="0"/>
              <a:buChar char="•"/>
            </a:pPr>
            <a:r>
              <a:rPr lang="hu-HU" sz="2400" dirty="0"/>
              <a:t>A Neurális Hálózatok betanítása lassú és költséges, de a létrejött modellek futtatása gyors és nagyságrendekkel olcsóbb.</a:t>
            </a:r>
          </a:p>
          <a:p>
            <a:pPr marL="285750" indent="-285750">
              <a:buFont typeface="Arial" panose="020B0604020202020204" pitchFamily="34" charset="0"/>
              <a:buChar char="•"/>
            </a:pPr>
            <a:r>
              <a:rPr lang="hu-HU" sz="2400" dirty="0"/>
              <a:t>A kész modell futtatásához nincs szükség a tanításhoz használt mintára sem, környezettől, architektúrától függetlenül ugyanazt az eredményt fogja hozni.</a:t>
            </a:r>
          </a:p>
          <a:p>
            <a:pPr marL="285750" indent="-285750">
              <a:buFont typeface="Arial" panose="020B0604020202020204" pitchFamily="34" charset="0"/>
              <a:buChar char="•"/>
            </a:pPr>
            <a:r>
              <a:rPr lang="hu-HU" sz="2400" dirty="0"/>
              <a:t>AI Chipek: gépi tanulási feladatokra, kész modellek futtatására létrehozott dedikált chipek.</a:t>
            </a:r>
          </a:p>
          <a:p>
            <a:endParaRPr lang="en-US" sz="2400" dirty="0"/>
          </a:p>
        </p:txBody>
      </p:sp>
      <p:sp>
        <p:nvSpPr>
          <p:cNvPr id="4" name="Tartalom helye 3">
            <a:extLst>
              <a:ext uri="{FF2B5EF4-FFF2-40B4-BE49-F238E27FC236}">
                <a16:creationId xmlns:a16="http://schemas.microsoft.com/office/drawing/2014/main" id="{90DF8B4E-A842-4813-A15E-A57AFDDA03BA}"/>
              </a:ext>
            </a:extLst>
          </p:cNvPr>
          <p:cNvSpPr>
            <a:spLocks noGrp="1"/>
          </p:cNvSpPr>
          <p:nvPr>
            <p:ph sz="half" idx="2"/>
          </p:nvPr>
        </p:nvSpPr>
        <p:spPr/>
        <p:txBody>
          <a:bodyPr/>
          <a:lstStyle/>
          <a:p>
            <a:endParaRPr lang="hu-HU"/>
          </a:p>
        </p:txBody>
      </p:sp>
      <p:pic>
        <p:nvPicPr>
          <p:cNvPr id="127" name="Picture 2" descr="Image result for smartphone ai chip apple">
            <a:extLst>
              <a:ext uri="{FF2B5EF4-FFF2-40B4-BE49-F238E27FC236}">
                <a16:creationId xmlns:a16="http://schemas.microsoft.com/office/drawing/2014/main" id="{BFFFA5A5-5789-45C1-9BBB-EEC5C1794F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079" r="33079"/>
          <a:stretch/>
        </p:blipFill>
        <p:spPr bwMode="auto">
          <a:xfrm>
            <a:off x="7672021" y="1239254"/>
            <a:ext cx="3681779" cy="5439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366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Kép 5">
            <a:hlinkClick r:id="rId2"/>
            <a:extLst>
              <a:ext uri="{FF2B5EF4-FFF2-40B4-BE49-F238E27FC236}">
                <a16:creationId xmlns:a16="http://schemas.microsoft.com/office/drawing/2014/main" id="{703F8A21-A237-4533-8391-D878F15D9220}"/>
              </a:ext>
            </a:extLst>
          </p:cNvPr>
          <p:cNvPicPr>
            <a:picLocks noGrp="1" noChangeAspect="1"/>
          </p:cNvPicPr>
          <p:nvPr>
            <p:ph idx="1"/>
          </p:nvPr>
        </p:nvPicPr>
        <p:blipFill rotWithShape="1">
          <a:blip r:embed="rId3"/>
          <a:srcRect l="3" t="2496" r="-4" b="39969"/>
          <a:stretch/>
        </p:blipFill>
        <p:spPr>
          <a:xfrm>
            <a:off x="1" y="10"/>
            <a:ext cx="12191695" cy="4120995"/>
          </a:xfrm>
          <a:prstGeom prst="rect">
            <a:avLst/>
          </a:prstGeom>
          <a:ln w="12700">
            <a:noFill/>
          </a:ln>
        </p:spPr>
      </p:pic>
      <p:sp>
        <p:nvSpPr>
          <p:cNvPr id="2" name="Cím 1">
            <a:extLst>
              <a:ext uri="{FF2B5EF4-FFF2-40B4-BE49-F238E27FC236}">
                <a16:creationId xmlns:a16="http://schemas.microsoft.com/office/drawing/2014/main" id="{ACD8FAD3-A5A8-44FF-8072-9B8C2D52F2F6}"/>
              </a:ext>
            </a:extLst>
          </p:cNvPr>
          <p:cNvSpPr>
            <a:spLocks noGrp="1"/>
          </p:cNvSpPr>
          <p:nvPr>
            <p:ph type="title"/>
          </p:nvPr>
        </p:nvSpPr>
        <p:spPr>
          <a:xfrm>
            <a:off x="1683982" y="4293388"/>
            <a:ext cx="8833655" cy="727748"/>
          </a:xfrm>
        </p:spPr>
        <p:txBody>
          <a:bodyPr vert="horz" lIns="228600" tIns="228600" rIns="228600" bIns="0" rtlCol="0" anchor="b">
            <a:normAutofit/>
          </a:bodyPr>
          <a:lstStyle/>
          <a:p>
            <a:pPr>
              <a:lnSpc>
                <a:spcPct val="80000"/>
              </a:lnSpc>
            </a:pPr>
            <a:r>
              <a:rPr lang="hu-HU" sz="1900" dirty="0"/>
              <a:t>Software 2.0 – új lehetőség nyílnak meg a példa adatokkal való „programozással”.</a:t>
            </a:r>
            <a:endParaRPr lang="en-US" sz="1900" dirty="0"/>
          </a:p>
        </p:txBody>
      </p:sp>
      <p:sp>
        <p:nvSpPr>
          <p:cNvPr id="5" name="AutoShape 2" descr="https://cdn-images-1.medium.com/max/1600/1*7aTCueMW8oBRiqkyobunVA.png">
            <a:extLst>
              <a:ext uri="{FF2B5EF4-FFF2-40B4-BE49-F238E27FC236}">
                <a16:creationId xmlns:a16="http://schemas.microsoft.com/office/drawing/2014/main" id="{CDFC71A2-B7F3-4E28-AF97-670F1A7B90A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u-HU"/>
          </a:p>
        </p:txBody>
      </p:sp>
    </p:spTree>
    <p:extLst>
      <p:ext uri="{BB962C8B-B14F-4D97-AF65-F5344CB8AC3E}">
        <p14:creationId xmlns:p14="http://schemas.microsoft.com/office/powerpoint/2010/main" val="1545836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a:extLst>
              <a:ext uri="{FF2B5EF4-FFF2-40B4-BE49-F238E27FC236}">
                <a16:creationId xmlns:a16="http://schemas.microsoft.com/office/drawing/2014/main" id="{035B01F6-F6D1-4304-80A6-0D9C3B3E8E87}"/>
              </a:ext>
            </a:extLst>
          </p:cNvPr>
          <p:cNvSpPr>
            <a:spLocks noGrp="1"/>
          </p:cNvSpPr>
          <p:nvPr>
            <p:ph type="ctrTitle"/>
          </p:nvPr>
        </p:nvSpPr>
        <p:spPr/>
        <p:txBody>
          <a:bodyPr/>
          <a:lstStyle/>
          <a:p>
            <a:r>
              <a:rPr lang="hu-HU" dirty="0"/>
              <a:t>Mesterséges és biológiai neuronok</a:t>
            </a:r>
          </a:p>
        </p:txBody>
      </p:sp>
      <p:sp>
        <p:nvSpPr>
          <p:cNvPr id="5" name="Alcím 4">
            <a:extLst>
              <a:ext uri="{FF2B5EF4-FFF2-40B4-BE49-F238E27FC236}">
                <a16:creationId xmlns:a16="http://schemas.microsoft.com/office/drawing/2014/main" id="{5B65D48A-7091-4068-8068-58787F568975}"/>
              </a:ext>
            </a:extLst>
          </p:cNvPr>
          <p:cNvSpPr>
            <a:spLocks noGrp="1"/>
          </p:cNvSpPr>
          <p:nvPr>
            <p:ph type="subTitle" idx="1"/>
          </p:nvPr>
        </p:nvSpPr>
        <p:spPr/>
        <p:txBody>
          <a:bodyPr/>
          <a:lstStyle/>
          <a:p>
            <a:r>
              <a:rPr lang="hu-HU" dirty="0"/>
              <a:t>Főbb különbségek</a:t>
            </a:r>
          </a:p>
        </p:txBody>
      </p:sp>
    </p:spTree>
    <p:extLst>
      <p:ext uri="{BB962C8B-B14F-4D97-AF65-F5344CB8AC3E}">
        <p14:creationId xmlns:p14="http://schemas.microsoft.com/office/powerpoint/2010/main" val="1517484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49FB4D0-D2E3-49E5-B24D-D884E21F7F77}"/>
              </a:ext>
            </a:extLst>
          </p:cNvPr>
          <p:cNvSpPr>
            <a:spLocks noGrp="1"/>
          </p:cNvSpPr>
          <p:nvPr>
            <p:ph type="title"/>
          </p:nvPr>
        </p:nvSpPr>
        <p:spPr/>
        <p:txBody>
          <a:bodyPr>
            <a:noAutofit/>
          </a:bodyPr>
          <a:lstStyle/>
          <a:p>
            <a:r>
              <a:rPr lang="hu-HU" sz="3200" dirty="0"/>
              <a:t>A mesterséges neuronokat a 40-es évekbeli tudásunk </a:t>
            </a:r>
            <a:r>
              <a:rPr lang="hu-HU" sz="3200" b="1" i="1" dirty="0"/>
              <a:t>ihlette</a:t>
            </a:r>
            <a:r>
              <a:rPr lang="hu-HU" sz="3200" dirty="0"/>
              <a:t> a biológiai neuronokról.</a:t>
            </a:r>
          </a:p>
        </p:txBody>
      </p:sp>
      <p:pic>
        <p:nvPicPr>
          <p:cNvPr id="5" name="Picture 2" descr="https://cdn-images-1.medium.com/max/1500/1*eBMwpBBboAXgqsawwOKkPw.png">
            <a:hlinkClick r:id="rId2"/>
            <a:extLst>
              <a:ext uri="{FF2B5EF4-FFF2-40B4-BE49-F238E27FC236}">
                <a16:creationId xmlns:a16="http://schemas.microsoft.com/office/drawing/2014/main" id="{D898FC34-315E-451B-91AA-5FC3DB14F19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118100" y="1380511"/>
            <a:ext cx="6281738" cy="4093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004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édiaelem 4" title="Swan Automaton">
            <a:hlinkClick r:id="" action="ppaction://media"/>
            <a:extLst>
              <a:ext uri="{FF2B5EF4-FFF2-40B4-BE49-F238E27FC236}">
                <a16:creationId xmlns:a16="http://schemas.microsoft.com/office/drawing/2014/main" id="{45BB04CA-EA50-4928-A61E-515C95538459}"/>
              </a:ext>
            </a:extLst>
          </p:cNvPr>
          <p:cNvPicPr>
            <a:picLocks noRot="1" noChangeAspect="1"/>
          </p:cNvPicPr>
          <p:nvPr>
            <a:videoFile r:link="rId1"/>
          </p:nvPr>
        </p:nvPicPr>
        <p:blipFill>
          <a:blip r:embed="rId3"/>
          <a:srcRect t="23125" b="23125"/>
          <a:stretch>
            <a:fillRect/>
          </a:stretch>
        </p:blipFill>
        <p:spPr>
          <a:xfrm>
            <a:off x="0" y="0"/>
            <a:ext cx="12192000" cy="6858000"/>
          </a:xfrm>
          <a:prstGeom prst="rect">
            <a:avLst/>
          </a:prstGeom>
        </p:spPr>
      </p:pic>
    </p:spTree>
    <p:extLst>
      <p:ext uri="{BB962C8B-B14F-4D97-AF65-F5344CB8AC3E}">
        <p14:creationId xmlns:p14="http://schemas.microsoft.com/office/powerpoint/2010/main" val="3973495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EA368EF-3037-44B9-AF6C-DD35C742708B}"/>
              </a:ext>
            </a:extLst>
          </p:cNvPr>
          <p:cNvSpPr>
            <a:spLocks noGrp="1"/>
          </p:cNvSpPr>
          <p:nvPr>
            <p:ph type="ctrTitle"/>
          </p:nvPr>
        </p:nvSpPr>
        <p:spPr>
          <a:xfrm>
            <a:off x="1972405" y="2076204"/>
            <a:ext cx="8247189" cy="3115075"/>
          </a:xfrm>
        </p:spPr>
        <p:txBody>
          <a:bodyPr>
            <a:normAutofit/>
          </a:bodyPr>
          <a:lstStyle/>
          <a:p>
            <a:pPr algn="l"/>
            <a:r>
              <a:rPr lang="hu-HU" sz="4000" dirty="0">
                <a:solidFill>
                  <a:schemeClr val="bg1"/>
                </a:solidFill>
              </a:rPr>
              <a:t>Gépmadarak helyett repülőket tervezünk, mert hasznosabbak a számunkra.</a:t>
            </a:r>
            <a:br>
              <a:rPr lang="hu-HU" sz="4000" dirty="0">
                <a:solidFill>
                  <a:schemeClr val="bg1"/>
                </a:solidFill>
              </a:rPr>
            </a:br>
            <a:r>
              <a:rPr lang="hu-HU" sz="4000" dirty="0">
                <a:solidFill>
                  <a:schemeClr val="bg1"/>
                </a:solidFill>
              </a:rPr>
              <a:t>A gépi tanulási megoldások sem az agyunk digitális másolatai, hanem bizonyos feladatokra létrehozott gépek, amiket a természet ihletett. </a:t>
            </a:r>
          </a:p>
        </p:txBody>
      </p:sp>
    </p:spTree>
    <p:extLst>
      <p:ext uri="{BB962C8B-B14F-4D97-AF65-F5344CB8AC3E}">
        <p14:creationId xmlns:p14="http://schemas.microsoft.com/office/powerpoint/2010/main" val="3325179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E504A44-90B6-4A18-8773-928DABC984F5}"/>
              </a:ext>
            </a:extLst>
          </p:cNvPr>
          <p:cNvSpPr>
            <a:spLocks noGrp="1"/>
          </p:cNvSpPr>
          <p:nvPr>
            <p:ph type="title"/>
          </p:nvPr>
        </p:nvSpPr>
        <p:spPr/>
        <p:txBody>
          <a:bodyPr vert="horz" lIns="228600" tIns="228600" rIns="228600" bIns="228600" rtlCol="0" anchor="ctr">
            <a:normAutofit fontScale="90000"/>
          </a:bodyPr>
          <a:lstStyle/>
          <a:p>
            <a:r>
              <a:rPr lang="en-US" sz="4000">
                <a:solidFill>
                  <a:schemeClr val="tx2"/>
                </a:solidFill>
              </a:rPr>
              <a:t>Szeretünk megszemélyesíteni</a:t>
            </a:r>
          </a:p>
        </p:txBody>
      </p:sp>
      <p:sp>
        <p:nvSpPr>
          <p:cNvPr id="7" name="Tartalom helye 6">
            <a:extLst>
              <a:ext uri="{FF2B5EF4-FFF2-40B4-BE49-F238E27FC236}">
                <a16:creationId xmlns:a16="http://schemas.microsoft.com/office/drawing/2014/main" id="{8B2436C0-6A29-4121-BF07-CD7109E8B8AC}"/>
              </a:ext>
            </a:extLst>
          </p:cNvPr>
          <p:cNvSpPr>
            <a:spLocks noGrp="1"/>
          </p:cNvSpPr>
          <p:nvPr>
            <p:ph idx="1"/>
          </p:nvPr>
        </p:nvSpPr>
        <p:spPr/>
        <p:txBody>
          <a:bodyPr/>
          <a:lstStyle/>
          <a:p>
            <a:pPr marL="285750">
              <a:lnSpc>
                <a:spcPct val="110000"/>
              </a:lnSpc>
              <a:buClr>
                <a:srgbClr val="651BE6"/>
              </a:buClr>
              <a:buFont typeface="Wingdings" panose="05000000000000000000" pitchFamily="2" charset="2"/>
              <a:buChar char="§"/>
            </a:pPr>
            <a:r>
              <a:rPr lang="en-US" sz="2400" dirty="0" err="1"/>
              <a:t>Azok</a:t>
            </a:r>
            <a:r>
              <a:rPr lang="en-US" sz="2400" dirty="0"/>
              <a:t> </a:t>
            </a:r>
            <a:r>
              <a:rPr lang="en-US" sz="2400" dirty="0" err="1"/>
              <a:t>az</a:t>
            </a:r>
            <a:r>
              <a:rPr lang="en-US" sz="2400" dirty="0"/>
              <a:t> </a:t>
            </a:r>
            <a:r>
              <a:rPr lang="en-US" sz="2400" dirty="0" err="1"/>
              <a:t>áttörések</a:t>
            </a:r>
            <a:r>
              <a:rPr lang="en-US" sz="2400" dirty="0"/>
              <a:t>, </a:t>
            </a:r>
            <a:r>
              <a:rPr lang="en-US" sz="2400" dirty="0" err="1"/>
              <a:t>amelyek</a:t>
            </a:r>
            <a:r>
              <a:rPr lang="en-US" sz="2400" dirty="0"/>
              <a:t> </a:t>
            </a:r>
            <a:r>
              <a:rPr lang="en-US" sz="2400" dirty="0" err="1"/>
              <a:t>eljutnak</a:t>
            </a:r>
            <a:r>
              <a:rPr lang="en-US" sz="2400" dirty="0"/>
              <a:t> </a:t>
            </a:r>
            <a:r>
              <a:rPr lang="en-US" sz="2400" dirty="0" err="1"/>
              <a:t>hozzánk</a:t>
            </a:r>
            <a:r>
              <a:rPr lang="en-US" sz="2400" dirty="0"/>
              <a:t>, </a:t>
            </a:r>
            <a:r>
              <a:rPr lang="en-US" sz="2400" dirty="0" err="1"/>
              <a:t>általában</a:t>
            </a:r>
            <a:r>
              <a:rPr lang="en-US" sz="2400" dirty="0"/>
              <a:t> </a:t>
            </a:r>
            <a:r>
              <a:rPr lang="en-US" sz="2400" dirty="0" err="1"/>
              <a:t>valamilyen</a:t>
            </a:r>
            <a:r>
              <a:rPr lang="en-US" sz="2400" dirty="0"/>
              <a:t> </a:t>
            </a:r>
            <a:r>
              <a:rPr lang="en-US" sz="2400" dirty="0" err="1"/>
              <a:t>emberi</a:t>
            </a:r>
            <a:r>
              <a:rPr lang="en-US" sz="2400" dirty="0"/>
              <a:t> </a:t>
            </a:r>
            <a:r>
              <a:rPr lang="en-US" sz="2400" dirty="0" err="1"/>
              <a:t>tulajdonság</a:t>
            </a:r>
            <a:r>
              <a:rPr lang="en-US" sz="2400" dirty="0"/>
              <a:t> </a:t>
            </a:r>
            <a:r>
              <a:rPr lang="en-US" sz="2400" dirty="0" err="1"/>
              <a:t>megközelítéséről</a:t>
            </a:r>
            <a:r>
              <a:rPr lang="en-US" sz="2400" dirty="0"/>
              <a:t>, </a:t>
            </a:r>
            <a:r>
              <a:rPr lang="en-US" sz="2400" dirty="0" err="1"/>
              <a:t>vagy</a:t>
            </a:r>
            <a:r>
              <a:rPr lang="en-US" sz="2400" dirty="0"/>
              <a:t> a </a:t>
            </a:r>
            <a:r>
              <a:rPr lang="en-US" sz="2400" dirty="0" err="1"/>
              <a:t>fejlesztés</a:t>
            </a:r>
            <a:r>
              <a:rPr lang="en-US" sz="2400" dirty="0"/>
              <a:t> </a:t>
            </a:r>
            <a:r>
              <a:rPr lang="en-US" sz="2400" dirty="0" err="1"/>
              <a:t>ránk</a:t>
            </a:r>
            <a:r>
              <a:rPr lang="en-US" sz="2400" dirty="0"/>
              <a:t> </a:t>
            </a:r>
            <a:r>
              <a:rPr lang="en-US" sz="2400" dirty="0" err="1"/>
              <a:t>gyakorolt</a:t>
            </a:r>
            <a:r>
              <a:rPr lang="en-US" sz="2400" dirty="0"/>
              <a:t> </a:t>
            </a:r>
            <a:r>
              <a:rPr lang="en-US" sz="2400" dirty="0" err="1"/>
              <a:t>hatásáról</a:t>
            </a:r>
            <a:r>
              <a:rPr lang="en-US" sz="2400" dirty="0"/>
              <a:t> </a:t>
            </a:r>
            <a:r>
              <a:rPr lang="en-US" sz="2400" dirty="0" err="1"/>
              <a:t>szólnak</a:t>
            </a:r>
            <a:r>
              <a:rPr lang="en-US" sz="2400" dirty="0"/>
              <a:t>.</a:t>
            </a:r>
          </a:p>
          <a:p>
            <a:pPr marL="285750">
              <a:lnSpc>
                <a:spcPct val="110000"/>
              </a:lnSpc>
              <a:buClr>
                <a:srgbClr val="651BE6"/>
              </a:buClr>
              <a:buFont typeface="Wingdings" panose="05000000000000000000" pitchFamily="2" charset="2"/>
              <a:buChar char="§"/>
            </a:pPr>
            <a:r>
              <a:rPr lang="en-US" sz="2400" dirty="0" err="1"/>
              <a:t>Híroldalakon</a:t>
            </a:r>
            <a:r>
              <a:rPr lang="en-US" sz="2400" dirty="0"/>
              <a:t> </a:t>
            </a:r>
            <a:r>
              <a:rPr lang="en-US" sz="2400" dirty="0" err="1"/>
              <a:t>gyakoriak</a:t>
            </a:r>
            <a:r>
              <a:rPr lang="en-US" sz="2400" dirty="0"/>
              <a:t> a </a:t>
            </a:r>
            <a:r>
              <a:rPr lang="en-US" sz="2400" dirty="0" err="1"/>
              <a:t>Terminátor</a:t>
            </a:r>
            <a:r>
              <a:rPr lang="en-US" sz="2400" dirty="0"/>
              <a:t>, android </a:t>
            </a:r>
            <a:r>
              <a:rPr lang="en-US" sz="2400" dirty="0" err="1"/>
              <a:t>és</a:t>
            </a:r>
            <a:r>
              <a:rPr lang="en-US" sz="2400" dirty="0"/>
              <a:t> </a:t>
            </a:r>
            <a:r>
              <a:rPr lang="en-US" sz="2400" dirty="0" err="1"/>
              <a:t>emberrel</a:t>
            </a:r>
            <a:r>
              <a:rPr lang="en-US" sz="2400" dirty="0"/>
              <a:t> </a:t>
            </a:r>
            <a:r>
              <a:rPr lang="en-US" sz="2400" dirty="0" err="1"/>
              <a:t>kezet</a:t>
            </a:r>
            <a:r>
              <a:rPr lang="en-US" sz="2400" dirty="0"/>
              <a:t> </a:t>
            </a:r>
            <a:r>
              <a:rPr lang="en-US" sz="2400" dirty="0" err="1"/>
              <a:t>fogó</a:t>
            </a:r>
            <a:r>
              <a:rPr lang="en-US" sz="2400" dirty="0"/>
              <a:t> </a:t>
            </a:r>
            <a:r>
              <a:rPr lang="en-US" sz="2400" dirty="0" err="1"/>
              <a:t>robotot</a:t>
            </a:r>
            <a:r>
              <a:rPr lang="en-US" sz="2400" dirty="0"/>
              <a:t> </a:t>
            </a:r>
            <a:r>
              <a:rPr lang="en-US" sz="2400" dirty="0" err="1"/>
              <a:t>ábrázoló</a:t>
            </a:r>
            <a:r>
              <a:rPr lang="en-US" sz="2400" dirty="0"/>
              <a:t> </a:t>
            </a:r>
            <a:r>
              <a:rPr lang="en-US" sz="2400" dirty="0" err="1"/>
              <a:t>ClickBait</a:t>
            </a:r>
            <a:r>
              <a:rPr lang="en-US" sz="2400" dirty="0"/>
              <a:t> </a:t>
            </a:r>
            <a:r>
              <a:rPr lang="en-US" sz="2400" dirty="0" err="1"/>
              <a:t>képek</a:t>
            </a:r>
            <a:r>
              <a:rPr lang="en-US" sz="2400" dirty="0"/>
              <a:t>.</a:t>
            </a:r>
          </a:p>
          <a:p>
            <a:pPr marL="285750">
              <a:lnSpc>
                <a:spcPct val="110000"/>
              </a:lnSpc>
              <a:buClr>
                <a:srgbClr val="651BE6"/>
              </a:buClr>
              <a:buFont typeface="Wingdings" panose="05000000000000000000" pitchFamily="2" charset="2"/>
              <a:buChar char="§"/>
            </a:pPr>
            <a:r>
              <a:rPr lang="en-US" sz="2400" dirty="0" err="1"/>
              <a:t>Híroldalak</a:t>
            </a:r>
            <a:r>
              <a:rPr lang="en-US" sz="2400" dirty="0"/>
              <a:t> </a:t>
            </a:r>
            <a:r>
              <a:rPr lang="en-US" sz="2400" dirty="0" err="1"/>
              <a:t>az</a:t>
            </a:r>
            <a:r>
              <a:rPr lang="en-US" sz="2400" dirty="0"/>
              <a:t> </a:t>
            </a:r>
            <a:r>
              <a:rPr lang="en-US" sz="2400" dirty="0" err="1"/>
              <a:t>üzemi</a:t>
            </a:r>
            <a:r>
              <a:rPr lang="en-US" sz="2400" dirty="0"/>
              <a:t> </a:t>
            </a:r>
            <a:r>
              <a:rPr lang="en-US" sz="2400" dirty="0" err="1"/>
              <a:t>baleseteket</a:t>
            </a:r>
            <a:r>
              <a:rPr lang="en-US" sz="2400" dirty="0"/>
              <a:t> (</a:t>
            </a:r>
            <a:r>
              <a:rPr lang="en-US" sz="2400" dirty="0" err="1"/>
              <a:t>bár</a:t>
            </a:r>
            <a:r>
              <a:rPr lang="en-US" sz="2400" dirty="0"/>
              <a:t> </a:t>
            </a:r>
            <a:r>
              <a:rPr lang="en-US" sz="2400" dirty="0" err="1"/>
              <a:t>az</a:t>
            </a:r>
            <a:r>
              <a:rPr lang="en-US" sz="2400" dirty="0"/>
              <a:t> </a:t>
            </a:r>
            <a:r>
              <a:rPr lang="en-US" sz="2400" dirty="0" err="1"/>
              <a:t>automatizáció</a:t>
            </a:r>
            <a:r>
              <a:rPr lang="en-US" sz="2400" dirty="0"/>
              <a:t> </a:t>
            </a:r>
            <a:r>
              <a:rPr lang="en-US" sz="2400" dirty="0" err="1"/>
              <a:t>miatt</a:t>
            </a:r>
            <a:r>
              <a:rPr lang="en-US" sz="2400" dirty="0"/>
              <a:t> </a:t>
            </a:r>
            <a:r>
              <a:rPr lang="en-US" sz="2400" dirty="0" err="1"/>
              <a:t>ritkábbak</a:t>
            </a:r>
            <a:r>
              <a:rPr lang="en-US" sz="2400" dirty="0"/>
              <a:t>, mint </a:t>
            </a:r>
            <a:r>
              <a:rPr lang="en-US" sz="2400" dirty="0" err="1"/>
              <a:t>valaha</a:t>
            </a:r>
            <a:r>
              <a:rPr lang="en-US" sz="2400" dirty="0"/>
              <a:t>) </a:t>
            </a:r>
            <a:r>
              <a:rPr lang="en-US" sz="2400" dirty="0" err="1"/>
              <a:t>általában</a:t>
            </a:r>
            <a:r>
              <a:rPr lang="en-US" sz="2400" dirty="0"/>
              <a:t> „robot </a:t>
            </a:r>
            <a:r>
              <a:rPr lang="en-US" sz="2400" dirty="0" err="1"/>
              <a:t>sebesített</a:t>
            </a:r>
            <a:r>
              <a:rPr lang="en-US" sz="2400" dirty="0"/>
              <a:t> meg </a:t>
            </a:r>
            <a:r>
              <a:rPr lang="en-US" sz="2400" dirty="0" err="1"/>
              <a:t>embert</a:t>
            </a:r>
            <a:r>
              <a:rPr lang="en-US" sz="2400" dirty="0"/>
              <a:t>” </a:t>
            </a:r>
            <a:r>
              <a:rPr lang="en-US" sz="2400" dirty="0" err="1"/>
              <a:t>kontextusban</a:t>
            </a:r>
            <a:r>
              <a:rPr lang="en-US" sz="2400" dirty="0"/>
              <a:t> </a:t>
            </a:r>
            <a:r>
              <a:rPr lang="en-US" sz="2400" dirty="0" err="1"/>
              <a:t>tálalják</a:t>
            </a:r>
            <a:r>
              <a:rPr lang="en-US" sz="2400" dirty="0"/>
              <a:t>, </a:t>
            </a:r>
            <a:r>
              <a:rPr lang="en-US" sz="2400" dirty="0" err="1"/>
              <a:t>mintha</a:t>
            </a:r>
            <a:r>
              <a:rPr lang="en-US" sz="2400" dirty="0"/>
              <a:t> </a:t>
            </a:r>
            <a:r>
              <a:rPr lang="en-US" sz="2400" dirty="0" err="1"/>
              <a:t>lázadásról</a:t>
            </a:r>
            <a:r>
              <a:rPr lang="en-US" sz="2400" dirty="0"/>
              <a:t> </a:t>
            </a:r>
            <a:r>
              <a:rPr lang="en-US" sz="2400" dirty="0" err="1"/>
              <a:t>adnának</a:t>
            </a:r>
            <a:r>
              <a:rPr lang="en-US" sz="2400" dirty="0"/>
              <a:t> </a:t>
            </a:r>
            <a:r>
              <a:rPr lang="en-US" sz="2400" dirty="0" err="1"/>
              <a:t>hírt</a:t>
            </a:r>
            <a:r>
              <a:rPr lang="en-US" sz="2400" dirty="0"/>
              <a:t>.</a:t>
            </a:r>
          </a:p>
          <a:p>
            <a:endParaRPr lang="hu-HU" dirty="0"/>
          </a:p>
        </p:txBody>
      </p:sp>
      <p:pic>
        <p:nvPicPr>
          <p:cNvPr id="9" name="Kép 8" descr="A képen személy, játékos, nő, tenisz látható&#10;&#10;A leírás teljesen megbízható">
            <a:extLst>
              <a:ext uri="{FF2B5EF4-FFF2-40B4-BE49-F238E27FC236}">
                <a16:creationId xmlns:a16="http://schemas.microsoft.com/office/drawing/2014/main" id="{2161F8DE-5831-4A2A-A872-F5BC352D654A}"/>
              </a:ext>
            </a:extLst>
          </p:cNvPr>
          <p:cNvPicPr>
            <a:picLocks noChangeAspect="1"/>
          </p:cNvPicPr>
          <p:nvPr/>
        </p:nvPicPr>
        <p:blipFill>
          <a:blip r:embed="rId2"/>
          <a:stretch>
            <a:fillRect/>
          </a:stretch>
        </p:blipFill>
        <p:spPr>
          <a:xfrm>
            <a:off x="5557714" y="4103349"/>
            <a:ext cx="3590130" cy="2561771"/>
          </a:xfrm>
          <a:prstGeom prst="rect">
            <a:avLst/>
          </a:prstGeom>
        </p:spPr>
      </p:pic>
    </p:spTree>
    <p:extLst>
      <p:ext uri="{BB962C8B-B14F-4D97-AF65-F5344CB8AC3E}">
        <p14:creationId xmlns:p14="http://schemas.microsoft.com/office/powerpoint/2010/main" val="4055244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Picture 2" descr="Uncanny Valley graph familiarity + - Human  likeness Industrial robot Zombie Humanoid robot Uncanny valley Repliee Q2 &amp; si...">
            <a:hlinkClick r:id="rId2"/>
            <a:extLst>
              <a:ext uri="{FF2B5EF4-FFF2-40B4-BE49-F238E27FC236}">
                <a16:creationId xmlns:a16="http://schemas.microsoft.com/office/drawing/2014/main" id="{262F4CBE-595B-4496-8DB8-0D02D460C2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 t="-1" r="-158" b="-1"/>
          <a:stretch/>
        </p:blipFill>
        <p:spPr bwMode="auto">
          <a:xfrm>
            <a:off x="1523214" y="0"/>
            <a:ext cx="9145571" cy="6850744"/>
          </a:xfrm>
          <a:prstGeom prst="rect">
            <a:avLst/>
          </a:prstGeom>
          <a:noFill/>
          <a:ln w="1270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902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FE83A62-B62D-42C1-A889-3A92F07AFB94}"/>
              </a:ext>
            </a:extLst>
          </p:cNvPr>
          <p:cNvSpPr>
            <a:spLocks noGrp="1"/>
          </p:cNvSpPr>
          <p:nvPr>
            <p:ph type="title"/>
          </p:nvPr>
        </p:nvSpPr>
        <p:spPr/>
        <p:txBody>
          <a:bodyPr/>
          <a:lstStyle/>
          <a:p>
            <a:r>
              <a:rPr lang="hu-HU" dirty="0" err="1"/>
              <a:t>Uncanny</a:t>
            </a:r>
            <a:r>
              <a:rPr lang="hu-HU" dirty="0"/>
              <a:t> Valley</a:t>
            </a:r>
          </a:p>
        </p:txBody>
      </p:sp>
      <p:sp>
        <p:nvSpPr>
          <p:cNvPr id="3" name="Tartalom helye 2">
            <a:extLst>
              <a:ext uri="{FF2B5EF4-FFF2-40B4-BE49-F238E27FC236}">
                <a16:creationId xmlns:a16="http://schemas.microsoft.com/office/drawing/2014/main" id="{241F7660-6DC3-4D7C-89A8-9EE91D92180F}"/>
              </a:ext>
            </a:extLst>
          </p:cNvPr>
          <p:cNvSpPr>
            <a:spLocks noGrp="1"/>
          </p:cNvSpPr>
          <p:nvPr>
            <p:ph idx="1"/>
          </p:nvPr>
        </p:nvSpPr>
        <p:spPr/>
        <p:txBody>
          <a:bodyPr/>
          <a:lstStyle/>
          <a:p>
            <a:pPr marL="285750" indent="-285750">
              <a:buFont typeface="Arial" panose="020B0604020202020204" pitchFamily="34" charset="0"/>
              <a:buChar char="•"/>
            </a:pPr>
            <a:r>
              <a:rPr lang="hu-HU" dirty="0"/>
              <a:t>Ha egy állat, vagy egyszerűbb gép intelligensen, </a:t>
            </a:r>
            <a:r>
              <a:rPr lang="hu-HU" dirty="0" err="1"/>
              <a:t>emberszerűen</a:t>
            </a:r>
            <a:r>
              <a:rPr lang="hu-HU" dirty="0"/>
              <a:t> viselkedik, érdekesnek, viccesnek, aranyosnak, okosnak találjuk. </a:t>
            </a:r>
          </a:p>
          <a:p>
            <a:pPr marL="285750" indent="-285750">
              <a:buFont typeface="Arial" panose="020B0604020202020204" pitchFamily="34" charset="0"/>
              <a:buChar char="•"/>
            </a:pPr>
            <a:r>
              <a:rPr lang="hu-HU" dirty="0"/>
              <a:t>Ha valami nagyon emberszerű, de mégsem teljesen emberi, zavarónak érezzük a látványát: nem tudjuk feltétlenül megmondani, hogy mi a baj vele, csak azt látjuk, hogy nem pont úgy viselkedik, ahogy egy valódi ember tenné.</a:t>
            </a:r>
          </a:p>
          <a:p>
            <a:pPr marL="285750" indent="-285750">
              <a:buFont typeface="Arial" panose="020B0604020202020204" pitchFamily="34" charset="0"/>
              <a:buChar char="•"/>
            </a:pPr>
            <a:r>
              <a:rPr lang="hu-HU" dirty="0"/>
              <a:t>A fogalom </a:t>
            </a:r>
            <a:r>
              <a:rPr lang="hu-HU" dirty="0" err="1"/>
              <a:t>Masahiro</a:t>
            </a:r>
            <a:r>
              <a:rPr lang="hu-HU" dirty="0"/>
              <a:t> </a:t>
            </a:r>
            <a:r>
              <a:rPr lang="hu-HU" dirty="0" err="1"/>
              <a:t>Mori</a:t>
            </a:r>
            <a:r>
              <a:rPr lang="hu-HU" dirty="0"/>
              <a:t> robotika professzor nevéhez köthető, 1970-ből: </a:t>
            </a:r>
            <a:r>
              <a:rPr lang="hu-HU" dirty="0">
                <a:hlinkClick r:id="rId2"/>
              </a:rPr>
              <a:t>https://en.wikipedia.org/wiki/Uncanny_valley</a:t>
            </a:r>
            <a:endParaRPr lang="hu-HU" dirty="0"/>
          </a:p>
        </p:txBody>
      </p:sp>
    </p:spTree>
    <p:extLst>
      <p:ext uri="{BB962C8B-B14F-4D97-AF65-F5344CB8AC3E}">
        <p14:creationId xmlns:p14="http://schemas.microsoft.com/office/powerpoint/2010/main" val="3966961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B66FAF3-4BA2-4B64-9397-96412D9C8212}"/>
              </a:ext>
            </a:extLst>
          </p:cNvPr>
          <p:cNvSpPr>
            <a:spLocks noGrp="1"/>
          </p:cNvSpPr>
          <p:nvPr>
            <p:ph type="title"/>
          </p:nvPr>
        </p:nvSpPr>
        <p:spPr/>
        <p:txBody>
          <a:bodyPr vert="horz" lIns="228600" tIns="228600" rIns="228600" bIns="0" rtlCol="0" anchor="b">
            <a:normAutofit fontScale="90000"/>
          </a:bodyPr>
          <a:lstStyle/>
          <a:p>
            <a:pPr algn="l">
              <a:lnSpc>
                <a:spcPct val="80000"/>
              </a:lnSpc>
            </a:pPr>
            <a:r>
              <a:rPr lang="en-US" sz="7200" dirty="0" err="1">
                <a:solidFill>
                  <a:schemeClr val="bg1"/>
                </a:solidFill>
              </a:rPr>
              <a:t>Mítosz</a:t>
            </a:r>
            <a:endParaRPr lang="en-US" sz="7200" dirty="0">
              <a:solidFill>
                <a:schemeClr val="bg1"/>
              </a:solidFill>
            </a:endParaRPr>
          </a:p>
        </p:txBody>
      </p:sp>
      <p:sp>
        <p:nvSpPr>
          <p:cNvPr id="3" name="Tartalom helye 2">
            <a:extLst>
              <a:ext uri="{FF2B5EF4-FFF2-40B4-BE49-F238E27FC236}">
                <a16:creationId xmlns:a16="http://schemas.microsoft.com/office/drawing/2014/main" id="{FC9718B5-EB2C-4D51-80BE-3AC1501C4F35}"/>
              </a:ext>
            </a:extLst>
          </p:cNvPr>
          <p:cNvSpPr>
            <a:spLocks noGrp="1"/>
          </p:cNvSpPr>
          <p:nvPr>
            <p:ph idx="1"/>
          </p:nvPr>
        </p:nvSpPr>
        <p:spPr/>
        <p:txBody>
          <a:bodyPr vert="horz" lIns="91440" tIns="0" rIns="91440" bIns="45720" rtlCol="0">
            <a:normAutofit/>
          </a:bodyPr>
          <a:lstStyle/>
          <a:p>
            <a:pPr algn="l">
              <a:lnSpc>
                <a:spcPct val="90000"/>
              </a:lnSpc>
            </a:pPr>
            <a:r>
              <a:rPr lang="en-US" sz="2800" dirty="0" err="1">
                <a:solidFill>
                  <a:schemeClr val="tx1"/>
                </a:solidFill>
              </a:rPr>
              <a:t>Nem</a:t>
            </a:r>
            <a:r>
              <a:rPr lang="en-US" sz="2800" dirty="0">
                <a:solidFill>
                  <a:schemeClr val="tx1"/>
                </a:solidFill>
              </a:rPr>
              <a:t> </a:t>
            </a:r>
            <a:r>
              <a:rPr lang="en-US" sz="2800" dirty="0" err="1">
                <a:solidFill>
                  <a:schemeClr val="tx1"/>
                </a:solidFill>
              </a:rPr>
              <a:t>igaz</a:t>
            </a:r>
            <a:r>
              <a:rPr lang="en-US" sz="2800" dirty="0">
                <a:solidFill>
                  <a:schemeClr val="tx1"/>
                </a:solidFill>
              </a:rPr>
              <a:t>, </a:t>
            </a:r>
            <a:r>
              <a:rPr lang="en-US" sz="2800" dirty="0" err="1">
                <a:solidFill>
                  <a:schemeClr val="tx1"/>
                </a:solidFill>
              </a:rPr>
              <a:t>hogy</a:t>
            </a:r>
            <a:r>
              <a:rPr lang="en-US" sz="2800" dirty="0">
                <a:solidFill>
                  <a:schemeClr val="tx1"/>
                </a:solidFill>
              </a:rPr>
              <a:t> a </a:t>
            </a:r>
            <a:r>
              <a:rPr lang="en-US" sz="2800" dirty="0" err="1">
                <a:solidFill>
                  <a:schemeClr val="tx1"/>
                </a:solidFill>
              </a:rPr>
              <a:t>mesterséges</a:t>
            </a:r>
            <a:r>
              <a:rPr lang="en-US" sz="2800" dirty="0">
                <a:solidFill>
                  <a:schemeClr val="tx1"/>
                </a:solidFill>
              </a:rPr>
              <a:t> </a:t>
            </a:r>
            <a:r>
              <a:rPr lang="en-US" sz="2800" dirty="0" err="1">
                <a:solidFill>
                  <a:schemeClr val="tx1"/>
                </a:solidFill>
              </a:rPr>
              <a:t>neuronok</a:t>
            </a:r>
            <a:r>
              <a:rPr lang="en-US" sz="2800" dirty="0">
                <a:solidFill>
                  <a:schemeClr val="tx1"/>
                </a:solidFill>
              </a:rPr>
              <a:t> a </a:t>
            </a:r>
            <a:r>
              <a:rPr lang="en-US" sz="2800" dirty="0" err="1">
                <a:solidFill>
                  <a:schemeClr val="tx1"/>
                </a:solidFill>
              </a:rPr>
              <a:t>biológiai</a:t>
            </a:r>
            <a:r>
              <a:rPr lang="en-US" sz="2800" dirty="0">
                <a:solidFill>
                  <a:schemeClr val="tx1"/>
                </a:solidFill>
              </a:rPr>
              <a:t> </a:t>
            </a:r>
            <a:r>
              <a:rPr lang="en-US" sz="2800" dirty="0" err="1">
                <a:solidFill>
                  <a:schemeClr val="tx1"/>
                </a:solidFill>
              </a:rPr>
              <a:t>neuronok</a:t>
            </a:r>
            <a:r>
              <a:rPr lang="en-US" sz="2800" dirty="0">
                <a:solidFill>
                  <a:schemeClr val="tx1"/>
                </a:solidFill>
              </a:rPr>
              <a:t> </a:t>
            </a:r>
            <a:r>
              <a:rPr lang="en-US" sz="2800" dirty="0" err="1">
                <a:solidFill>
                  <a:schemeClr val="tx1"/>
                </a:solidFill>
              </a:rPr>
              <a:t>másolatai</a:t>
            </a:r>
            <a:r>
              <a:rPr lang="en-US" sz="2800" dirty="0">
                <a:solidFill>
                  <a:schemeClr val="tx1"/>
                </a:solidFill>
              </a:rPr>
              <a:t>, </a:t>
            </a:r>
            <a:r>
              <a:rPr lang="en-US" sz="2800" dirty="0" err="1">
                <a:solidFill>
                  <a:schemeClr val="tx1"/>
                </a:solidFill>
              </a:rPr>
              <a:t>vagy</a:t>
            </a:r>
            <a:r>
              <a:rPr lang="en-US" sz="2800" dirty="0">
                <a:solidFill>
                  <a:schemeClr val="tx1"/>
                </a:solidFill>
              </a:rPr>
              <a:t> </a:t>
            </a:r>
            <a:r>
              <a:rPr lang="en-US" sz="2800" dirty="0" err="1">
                <a:solidFill>
                  <a:schemeClr val="tx1"/>
                </a:solidFill>
              </a:rPr>
              <a:t>olyan</a:t>
            </a:r>
            <a:r>
              <a:rPr lang="en-US" sz="2800" dirty="0">
                <a:solidFill>
                  <a:schemeClr val="tx1"/>
                </a:solidFill>
              </a:rPr>
              <a:t> </a:t>
            </a:r>
            <a:r>
              <a:rPr lang="en-US" sz="2800" dirty="0" err="1">
                <a:solidFill>
                  <a:schemeClr val="tx1"/>
                </a:solidFill>
              </a:rPr>
              <a:t>építőkockák</a:t>
            </a:r>
            <a:r>
              <a:rPr lang="en-US" sz="2800" dirty="0">
                <a:solidFill>
                  <a:schemeClr val="tx1"/>
                </a:solidFill>
              </a:rPr>
              <a:t> </a:t>
            </a:r>
            <a:r>
              <a:rPr lang="en-US" sz="2800" dirty="0" err="1">
                <a:solidFill>
                  <a:schemeClr val="tx1"/>
                </a:solidFill>
              </a:rPr>
              <a:t>lennének</a:t>
            </a:r>
            <a:r>
              <a:rPr lang="en-US" sz="2800" dirty="0">
                <a:solidFill>
                  <a:schemeClr val="tx1"/>
                </a:solidFill>
              </a:rPr>
              <a:t>, </a:t>
            </a:r>
            <a:r>
              <a:rPr lang="en-US" sz="2800" dirty="0" err="1">
                <a:solidFill>
                  <a:schemeClr val="tx1"/>
                </a:solidFill>
              </a:rPr>
              <a:t>amelyekből</a:t>
            </a:r>
            <a:r>
              <a:rPr lang="en-US" sz="2800" dirty="0">
                <a:solidFill>
                  <a:schemeClr val="tx1"/>
                </a:solidFill>
              </a:rPr>
              <a:t> ha </a:t>
            </a:r>
            <a:r>
              <a:rPr lang="en-US" sz="2800" dirty="0" err="1">
                <a:solidFill>
                  <a:schemeClr val="tx1"/>
                </a:solidFill>
              </a:rPr>
              <a:t>eleget</a:t>
            </a:r>
            <a:r>
              <a:rPr lang="en-US" sz="2800" dirty="0">
                <a:solidFill>
                  <a:schemeClr val="tx1"/>
                </a:solidFill>
              </a:rPr>
              <a:t> </a:t>
            </a:r>
            <a:r>
              <a:rPr lang="en-US" sz="2800" dirty="0" err="1">
                <a:solidFill>
                  <a:schemeClr val="tx1"/>
                </a:solidFill>
              </a:rPr>
              <a:t>tudnánk</a:t>
            </a:r>
            <a:r>
              <a:rPr lang="en-US" sz="2800" dirty="0">
                <a:solidFill>
                  <a:schemeClr val="tx1"/>
                </a:solidFill>
              </a:rPr>
              <a:t> </a:t>
            </a:r>
            <a:r>
              <a:rPr lang="en-US" sz="2800" dirty="0" err="1">
                <a:solidFill>
                  <a:schemeClr val="tx1"/>
                </a:solidFill>
              </a:rPr>
              <a:t>használni</a:t>
            </a:r>
            <a:r>
              <a:rPr lang="en-US" sz="2800" dirty="0">
                <a:solidFill>
                  <a:schemeClr val="tx1"/>
                </a:solidFill>
              </a:rPr>
              <a:t>, </a:t>
            </a:r>
            <a:r>
              <a:rPr lang="en-US" sz="2800" dirty="0" err="1">
                <a:solidFill>
                  <a:schemeClr val="tx1"/>
                </a:solidFill>
              </a:rPr>
              <a:t>akkor</a:t>
            </a:r>
            <a:r>
              <a:rPr lang="en-US" sz="2800" dirty="0">
                <a:solidFill>
                  <a:schemeClr val="tx1"/>
                </a:solidFill>
              </a:rPr>
              <a:t> </a:t>
            </a:r>
            <a:r>
              <a:rPr lang="en-US" sz="2800" dirty="0" err="1">
                <a:solidFill>
                  <a:schemeClr val="tx1"/>
                </a:solidFill>
              </a:rPr>
              <a:t>az</a:t>
            </a:r>
            <a:r>
              <a:rPr lang="en-US" sz="2800" dirty="0">
                <a:solidFill>
                  <a:schemeClr val="tx1"/>
                </a:solidFill>
              </a:rPr>
              <a:t> </a:t>
            </a:r>
            <a:r>
              <a:rPr lang="en-US" sz="2800" dirty="0" err="1">
                <a:solidFill>
                  <a:schemeClr val="tx1"/>
                </a:solidFill>
              </a:rPr>
              <a:t>elkészült</a:t>
            </a:r>
            <a:r>
              <a:rPr lang="en-US" sz="2800" dirty="0">
                <a:solidFill>
                  <a:schemeClr val="tx1"/>
                </a:solidFill>
              </a:rPr>
              <a:t> </a:t>
            </a:r>
            <a:r>
              <a:rPr lang="en-US" sz="2800" dirty="0" err="1">
                <a:solidFill>
                  <a:schemeClr val="tx1"/>
                </a:solidFill>
              </a:rPr>
              <a:t>modellek</a:t>
            </a:r>
            <a:r>
              <a:rPr lang="en-US" sz="2800" dirty="0">
                <a:solidFill>
                  <a:schemeClr val="tx1"/>
                </a:solidFill>
              </a:rPr>
              <a:t> </a:t>
            </a:r>
            <a:r>
              <a:rPr lang="en-US" sz="2800" dirty="0" err="1">
                <a:solidFill>
                  <a:schemeClr val="tx1"/>
                </a:solidFill>
              </a:rPr>
              <a:t>minden</a:t>
            </a:r>
            <a:r>
              <a:rPr lang="en-US" sz="2800" dirty="0">
                <a:solidFill>
                  <a:schemeClr val="tx1"/>
                </a:solidFill>
              </a:rPr>
              <a:t> </a:t>
            </a:r>
            <a:r>
              <a:rPr lang="en-US" sz="2800" dirty="0" err="1">
                <a:solidFill>
                  <a:schemeClr val="tx1"/>
                </a:solidFill>
              </a:rPr>
              <a:t>feladatot</a:t>
            </a:r>
            <a:r>
              <a:rPr lang="en-US" sz="2800" dirty="0">
                <a:solidFill>
                  <a:schemeClr val="tx1"/>
                </a:solidFill>
              </a:rPr>
              <a:t> </a:t>
            </a:r>
            <a:r>
              <a:rPr lang="en-US" sz="2800" dirty="0" err="1">
                <a:solidFill>
                  <a:schemeClr val="tx1"/>
                </a:solidFill>
              </a:rPr>
              <a:t>képesek</a:t>
            </a:r>
            <a:r>
              <a:rPr lang="en-US" sz="2800" dirty="0">
                <a:solidFill>
                  <a:schemeClr val="tx1"/>
                </a:solidFill>
              </a:rPr>
              <a:t> </a:t>
            </a:r>
            <a:r>
              <a:rPr lang="en-US" sz="2800" dirty="0" err="1">
                <a:solidFill>
                  <a:schemeClr val="tx1"/>
                </a:solidFill>
              </a:rPr>
              <a:t>lennének</a:t>
            </a:r>
            <a:r>
              <a:rPr lang="en-US" sz="2800" dirty="0">
                <a:solidFill>
                  <a:schemeClr val="tx1"/>
                </a:solidFill>
              </a:rPr>
              <a:t> </a:t>
            </a:r>
            <a:r>
              <a:rPr lang="en-US" sz="2800" dirty="0" err="1">
                <a:solidFill>
                  <a:schemeClr val="tx1"/>
                </a:solidFill>
              </a:rPr>
              <a:t>önmaguktól</a:t>
            </a:r>
            <a:r>
              <a:rPr lang="en-US" sz="2800" dirty="0">
                <a:solidFill>
                  <a:schemeClr val="tx1"/>
                </a:solidFill>
              </a:rPr>
              <a:t> </a:t>
            </a:r>
            <a:r>
              <a:rPr lang="en-US" sz="2800" dirty="0" err="1">
                <a:solidFill>
                  <a:schemeClr val="tx1"/>
                </a:solidFill>
              </a:rPr>
              <a:t>megoldani</a:t>
            </a:r>
            <a:r>
              <a:rPr lang="en-US" sz="2800" dirty="0">
                <a:solidFill>
                  <a:schemeClr val="tx1"/>
                </a:solidFill>
              </a:rPr>
              <a:t>.</a:t>
            </a:r>
          </a:p>
        </p:txBody>
      </p:sp>
    </p:spTree>
    <p:extLst>
      <p:ext uri="{BB962C8B-B14F-4D97-AF65-F5344CB8AC3E}">
        <p14:creationId xmlns:p14="http://schemas.microsoft.com/office/powerpoint/2010/main" val="3904691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a:extLst>
              <a:ext uri="{FF2B5EF4-FFF2-40B4-BE49-F238E27FC236}">
                <a16:creationId xmlns:a16="http://schemas.microsoft.com/office/drawing/2014/main" id="{E0B40289-6CF2-414F-847B-F904AB92D51F}"/>
              </a:ext>
            </a:extLst>
          </p:cNvPr>
          <p:cNvSpPr>
            <a:spLocks noGrp="1"/>
          </p:cNvSpPr>
          <p:nvPr>
            <p:ph type="title"/>
          </p:nvPr>
        </p:nvSpPr>
        <p:spPr>
          <a:xfrm>
            <a:off x="888631" y="3150311"/>
            <a:ext cx="3501197" cy="1223298"/>
          </a:xfrm>
        </p:spPr>
        <p:txBody>
          <a:bodyPr>
            <a:noAutofit/>
          </a:bodyPr>
          <a:lstStyle/>
          <a:p>
            <a:r>
              <a:rPr lang="hu-HU" sz="2800" dirty="0"/>
              <a:t>Frank </a:t>
            </a:r>
            <a:r>
              <a:rPr lang="hu-HU" sz="2800" dirty="0" err="1"/>
              <a:t>Rosenblatt</a:t>
            </a:r>
            <a:r>
              <a:rPr lang="hu-HU" sz="2800" dirty="0"/>
              <a:t> haditengerészet számára képfelismerési feladatokra fejlesztett </a:t>
            </a:r>
            <a:r>
              <a:rPr lang="hu-HU" sz="2800" dirty="0" err="1"/>
              <a:t>perceptronja</a:t>
            </a:r>
            <a:r>
              <a:rPr lang="hu-HU" sz="2800" dirty="0"/>
              <a:t>:</a:t>
            </a:r>
          </a:p>
        </p:txBody>
      </p:sp>
      <p:pic>
        <p:nvPicPr>
          <p:cNvPr id="8" name="Online médiaelem 3" title="Perceptron Research from the 50's &amp; 60's, clip">
            <a:hlinkClick r:id="" action="ppaction://media"/>
            <a:extLst>
              <a:ext uri="{FF2B5EF4-FFF2-40B4-BE49-F238E27FC236}">
                <a16:creationId xmlns:a16="http://schemas.microsoft.com/office/drawing/2014/main" id="{B9D3812C-49AB-49F6-9492-4A5139AAD65E}"/>
              </a:ext>
            </a:extLst>
          </p:cNvPr>
          <p:cNvPicPr>
            <a:picLocks noGrp="1" noRot="1" noChangeAspect="1"/>
          </p:cNvPicPr>
          <p:nvPr>
            <p:ph idx="1"/>
            <a:videoFile r:link="rId1"/>
          </p:nvPr>
        </p:nvPicPr>
        <p:blipFill>
          <a:blip r:embed="rId3"/>
          <a:stretch>
            <a:fillRect/>
          </a:stretch>
        </p:blipFill>
        <p:spPr>
          <a:xfrm>
            <a:off x="4653151" y="721264"/>
            <a:ext cx="7205020" cy="5403765"/>
          </a:xfrm>
          <a:prstGeom prst="rect">
            <a:avLst/>
          </a:prstGeom>
        </p:spPr>
      </p:pic>
    </p:spTree>
    <p:extLst>
      <p:ext uri="{BB962C8B-B14F-4D97-AF65-F5344CB8AC3E}">
        <p14:creationId xmlns:p14="http://schemas.microsoft.com/office/powerpoint/2010/main" val="1822994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FAC28F8-F14C-4EA2-81EA-185CD371CE30}"/>
              </a:ext>
            </a:extLst>
          </p:cNvPr>
          <p:cNvSpPr>
            <a:spLocks noGrp="1"/>
          </p:cNvSpPr>
          <p:nvPr>
            <p:ph type="title"/>
          </p:nvPr>
        </p:nvSpPr>
        <p:spPr/>
        <p:txBody>
          <a:bodyPr/>
          <a:lstStyle/>
          <a:p>
            <a:r>
              <a:rPr lang="hu-HU" dirty="0"/>
              <a:t>Méretbeli különbségek</a:t>
            </a:r>
          </a:p>
        </p:txBody>
      </p:sp>
      <p:sp>
        <p:nvSpPr>
          <p:cNvPr id="3" name="Tartalom helye 2">
            <a:extLst>
              <a:ext uri="{FF2B5EF4-FFF2-40B4-BE49-F238E27FC236}">
                <a16:creationId xmlns:a16="http://schemas.microsoft.com/office/drawing/2014/main" id="{F700A433-CD11-4960-B3CD-3ADACADF22A4}"/>
              </a:ext>
            </a:extLst>
          </p:cNvPr>
          <p:cNvSpPr>
            <a:spLocks noGrp="1"/>
          </p:cNvSpPr>
          <p:nvPr>
            <p:ph idx="1"/>
          </p:nvPr>
        </p:nvSpPr>
        <p:spPr/>
        <p:txBody>
          <a:bodyPr>
            <a:normAutofit/>
          </a:bodyPr>
          <a:lstStyle/>
          <a:p>
            <a:pPr marL="0" indent="0">
              <a:buNone/>
            </a:pPr>
            <a:r>
              <a:rPr lang="hu-HU" dirty="0"/>
              <a:t>Az agyunk körülbelül 86 milliárd neuront és 100 trillió (egyes becslések szerint 1000 trillió) szinapszist (kapcsolatot) tartalmaz. Egy mesterséges Neurális Hálózatban a neuronok száma pár tucat, esetleg pár száz. A kapcsolatok (súlyok) összege egy teljesen összekapcsolt mesterséges Neurális Hálózatban minden réteg neuronjainak száma szorozva az azokat követő réteg neuronjainak számával.</a:t>
            </a:r>
          </a:p>
          <a:p>
            <a:pPr marL="0" indent="0">
              <a:buNone/>
            </a:pPr>
            <a:r>
              <a:rPr lang="hu-HU" dirty="0"/>
              <a:t>A pusztán neuronszám alapján történő összehasonlítás azért is félrevezető, mert például egy </a:t>
            </a:r>
            <a:r>
              <a:rPr lang="hu-HU" dirty="0" err="1"/>
              <a:t>konvolúciós</a:t>
            </a:r>
            <a:r>
              <a:rPr lang="hu-HU" dirty="0"/>
              <a:t> réteg műveletei az egyszerű neuronok modelljeinél sokkal bonyolultabbak. Emellett a modellek felállítása, példák létrehozása és a bemeneti </a:t>
            </a:r>
            <a:r>
              <a:rPr lang="hu-HU" dirty="0" err="1"/>
              <a:t>feature</a:t>
            </a:r>
            <a:r>
              <a:rPr lang="hu-HU" dirty="0"/>
              <a:t> változók kinyerése mind plusz emberi, szakértői feladatok, akik neuronjait mégsem számoljuk bele az összegzésbe.</a:t>
            </a:r>
          </a:p>
          <a:p>
            <a:pPr marL="0" indent="0">
              <a:buNone/>
            </a:pPr>
            <a:r>
              <a:rPr lang="hu-HU" dirty="0"/>
              <a:t>Mesterséges neurális hálózatok esetén nem igaz az az elképzelés, hogy a nagyobb feltétlenül okosabb. Önmagában a rétegek (és mesterséges neuronok számának) növelésével nem minden esetben jutunk jobb eredményhez.</a:t>
            </a:r>
          </a:p>
        </p:txBody>
      </p:sp>
    </p:spTree>
    <p:extLst>
      <p:ext uri="{BB962C8B-B14F-4D97-AF65-F5344CB8AC3E}">
        <p14:creationId xmlns:p14="http://schemas.microsoft.com/office/powerpoint/2010/main" val="848365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B1A58C7-74AC-4852-AF21-9A3B0838150F}"/>
              </a:ext>
            </a:extLst>
          </p:cNvPr>
          <p:cNvSpPr>
            <a:spLocks noGrp="1"/>
          </p:cNvSpPr>
          <p:nvPr>
            <p:ph type="title"/>
          </p:nvPr>
        </p:nvSpPr>
        <p:spPr/>
        <p:txBody>
          <a:bodyPr/>
          <a:lstStyle/>
          <a:p>
            <a:r>
              <a:rPr lang="hu-HU" dirty="0"/>
              <a:t>Topológiai különbségek</a:t>
            </a:r>
          </a:p>
        </p:txBody>
      </p:sp>
      <p:sp>
        <p:nvSpPr>
          <p:cNvPr id="3" name="Tartalom helye 2">
            <a:extLst>
              <a:ext uri="{FF2B5EF4-FFF2-40B4-BE49-F238E27FC236}">
                <a16:creationId xmlns:a16="http://schemas.microsoft.com/office/drawing/2014/main" id="{1A8216FD-54AD-4180-8501-1B63C27008F5}"/>
              </a:ext>
            </a:extLst>
          </p:cNvPr>
          <p:cNvSpPr>
            <a:spLocks noGrp="1"/>
          </p:cNvSpPr>
          <p:nvPr>
            <p:ph idx="1"/>
          </p:nvPr>
        </p:nvSpPr>
        <p:spPr/>
        <p:txBody>
          <a:bodyPr>
            <a:normAutofit/>
          </a:bodyPr>
          <a:lstStyle/>
          <a:p>
            <a:r>
              <a:rPr lang="hu-HU" dirty="0"/>
              <a:t>A biológiai neuronok (részben skálafüggetlen) hálózatot alkotnak, ahol a neuronok egy kis része nagyon sok másikkal van összekötve. Jellemző rájuk a kisvilágosság. </a:t>
            </a:r>
          </a:p>
          <a:p>
            <a:r>
              <a:rPr lang="hu-HU" dirty="0"/>
              <a:t>Mesterséges Neurális Hálózatoknál a </a:t>
            </a:r>
            <a:r>
              <a:rPr lang="hu-HU" dirty="0" err="1"/>
              <a:t>feedforward</a:t>
            </a:r>
            <a:r>
              <a:rPr lang="hu-HU" dirty="0"/>
              <a:t> hálózatok esetén minden réteg egyszerre „tüzel” és a rétegen belüli Mesterséges Neuronok kimenetei lesznek a következő réteg bemenetei. Ezek a rétegek általában teljesen összekötöttek (minden Mesterséges Neuron össze van kötve az előző és az azt követő réteg összes Mesterséges Neuronjával, de a rétegen belül vagy a rétegeken túl nincs összeköttetés). </a:t>
            </a:r>
          </a:p>
          <a:p>
            <a:r>
              <a:rPr lang="hu-HU" dirty="0"/>
              <a:t>A rétegek közötti teljes összeköttetés (ideiglenes) hiányát szimulálhatjuk 0 élsúllyal vagy </a:t>
            </a:r>
            <a:r>
              <a:rPr lang="hu-HU" dirty="0" err="1"/>
              <a:t>dropout</a:t>
            </a:r>
            <a:r>
              <a:rPr lang="hu-HU" dirty="0"/>
              <a:t> bevezetésével. Önmagába visszatérő hurkok minimálisan szimulálhatók </a:t>
            </a:r>
            <a:r>
              <a:rPr lang="hu-HU" dirty="0" err="1"/>
              <a:t>rekurrens</a:t>
            </a:r>
            <a:r>
              <a:rPr lang="hu-HU" dirty="0"/>
              <a:t> vagy LSTM hálókkal.</a:t>
            </a:r>
          </a:p>
        </p:txBody>
      </p:sp>
    </p:spTree>
    <p:extLst>
      <p:ext uri="{BB962C8B-B14F-4D97-AF65-F5344CB8AC3E}">
        <p14:creationId xmlns:p14="http://schemas.microsoft.com/office/powerpoint/2010/main" val="22338059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5FC0149-057F-4C13-94C9-EE396CD4DCBC}"/>
              </a:ext>
            </a:extLst>
          </p:cNvPr>
          <p:cNvSpPr>
            <a:spLocks noGrp="1"/>
          </p:cNvSpPr>
          <p:nvPr>
            <p:ph type="title"/>
          </p:nvPr>
        </p:nvSpPr>
        <p:spPr/>
        <p:txBody>
          <a:bodyPr/>
          <a:lstStyle/>
          <a:p>
            <a:r>
              <a:rPr lang="hu-HU" dirty="0"/>
              <a:t>Eltérő hibatűrés</a:t>
            </a:r>
          </a:p>
        </p:txBody>
      </p:sp>
      <p:sp>
        <p:nvSpPr>
          <p:cNvPr id="3" name="Tartalom helye 2">
            <a:extLst>
              <a:ext uri="{FF2B5EF4-FFF2-40B4-BE49-F238E27FC236}">
                <a16:creationId xmlns:a16="http://schemas.microsoft.com/office/drawing/2014/main" id="{5C886BBC-2F80-4944-A6F4-A7F1F96D0876}"/>
              </a:ext>
            </a:extLst>
          </p:cNvPr>
          <p:cNvSpPr>
            <a:spLocks noGrp="1"/>
          </p:cNvSpPr>
          <p:nvPr>
            <p:ph idx="1"/>
          </p:nvPr>
        </p:nvSpPr>
        <p:spPr/>
        <p:txBody>
          <a:bodyPr>
            <a:normAutofit/>
          </a:bodyPr>
          <a:lstStyle/>
          <a:p>
            <a:r>
              <a:rPr lang="hu-HU" dirty="0"/>
              <a:t>A biológiai hálózatok hálózati felépítésüknek köszönhetően hibatűrők, néhány neuron vagy szinapszis kiesése nem jár komoly memóriavesztéssel. Nincs központi részük. Az agy képes gyógyulni és bizonyos területek lassan át tudják venni más, kieső területek feladatait. Viszont a szervezet el tud fáradni, pihenés nélkül reakcióidőnk csökken, eredményeink romlanak. </a:t>
            </a:r>
          </a:p>
          <a:p>
            <a:r>
              <a:rPr lang="hu-HU" dirty="0"/>
              <a:t>A Mesterséges Neurális </a:t>
            </a:r>
            <a:r>
              <a:rPr lang="hu-HU" dirty="0" err="1"/>
              <a:t>Hálózatokat</a:t>
            </a:r>
            <a:r>
              <a:rPr lang="hu-HU" dirty="0"/>
              <a:t> nem hibatűrésre tervezték (bár bizonyos szintig kikényszeríthető redundancia </a:t>
            </a:r>
            <a:r>
              <a:rPr lang="hu-HU" dirty="0" err="1"/>
              <a:t>dropout</a:t>
            </a:r>
            <a:r>
              <a:rPr lang="hu-HU" dirty="0"/>
              <a:t> bevezetésével, de ez a túlillesztés esélyének csökkentésére szolgál). A tanításra használt hardver könnyebben el tud romlani az intenzív, folyamatos használat miatt, de a létrejövő hálózat maga nem tud elfáradni vagy elromlani. A létrejött modell ugyanúgy fog teljesíteni minden esetben bármilyen eszközön, akárhányszor is használjuk fel. </a:t>
            </a:r>
          </a:p>
        </p:txBody>
      </p:sp>
    </p:spTree>
    <p:extLst>
      <p:ext uri="{BB962C8B-B14F-4D97-AF65-F5344CB8AC3E}">
        <p14:creationId xmlns:p14="http://schemas.microsoft.com/office/powerpoint/2010/main" val="3846628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9D16FED-9E3E-492D-A0B2-B2D75BB65DCA}"/>
              </a:ext>
            </a:extLst>
          </p:cNvPr>
          <p:cNvSpPr>
            <a:spLocks noGrp="1"/>
          </p:cNvSpPr>
          <p:nvPr>
            <p:ph type="title"/>
          </p:nvPr>
        </p:nvSpPr>
        <p:spPr/>
        <p:txBody>
          <a:bodyPr/>
          <a:lstStyle/>
          <a:p>
            <a:r>
              <a:rPr lang="hu-HU" dirty="0"/>
              <a:t>Sebességbéli különbségek</a:t>
            </a:r>
          </a:p>
        </p:txBody>
      </p:sp>
      <p:sp>
        <p:nvSpPr>
          <p:cNvPr id="3" name="Tartalom helye 2">
            <a:extLst>
              <a:ext uri="{FF2B5EF4-FFF2-40B4-BE49-F238E27FC236}">
                <a16:creationId xmlns:a16="http://schemas.microsoft.com/office/drawing/2014/main" id="{2EBDA621-06C1-436B-9C6E-70E4181A54C3}"/>
              </a:ext>
            </a:extLst>
          </p:cNvPr>
          <p:cNvSpPr>
            <a:spLocks noGrp="1"/>
          </p:cNvSpPr>
          <p:nvPr>
            <p:ph idx="1"/>
          </p:nvPr>
        </p:nvSpPr>
        <p:spPr/>
        <p:txBody>
          <a:bodyPr>
            <a:normAutofit/>
          </a:bodyPr>
          <a:lstStyle/>
          <a:p>
            <a:r>
              <a:rPr lang="hu-HU" dirty="0"/>
              <a:t>Egy biológiai neuron átlagosan, körülbelül 200-szor tud másodpercenként tüzelni. A különböző típusú neuronok által küldött jelek sebessége változó és </a:t>
            </a:r>
            <a:r>
              <a:rPr lang="hu-HU" dirty="0" err="1"/>
              <a:t>emberenként</a:t>
            </a:r>
            <a:r>
              <a:rPr lang="hu-HU" dirty="0"/>
              <a:t> is változik (nem, kor, magasság, kipihentség, stb.). A biológiai neuron tüzelés frekvenciája és amplitúdója információt hordoz. Egy biológiai neuron vagy tüzel, vagy nem tüzel és tüzelés után, a </a:t>
            </a:r>
            <a:r>
              <a:rPr lang="hu-HU" dirty="0" err="1"/>
              <a:t>refrakter</a:t>
            </a:r>
            <a:r>
              <a:rPr lang="hu-HU" dirty="0"/>
              <a:t> periódus alatt nem tud újra tüzelni.  </a:t>
            </a:r>
          </a:p>
          <a:p>
            <a:r>
              <a:rPr lang="hu-HU" dirty="0"/>
              <a:t>A Mesterséges Neurális Hálózatokban a sebesség pusztán a hardvertől függ és semmilyen információt nem hordoz. Az információt (aktivációs függvénytől függően) egy folyamatos érték és az élsúlyok szorzata reprezentálja, nem pedig a kiszámolásukhoz szükséges idő. Ezen hálózatok működéséhez szükséges számítások jól optimalizálhatók </a:t>
            </a:r>
            <a:r>
              <a:rPr lang="hu-HU" dirty="0" err="1"/>
              <a:t>vektorporcesszorokra</a:t>
            </a:r>
            <a:r>
              <a:rPr lang="hu-HU" dirty="0"/>
              <a:t>, ami miatt nagyságrendekkel gyorsabban elvégezhetők GPU-</a:t>
            </a:r>
            <a:r>
              <a:rPr lang="hu-HU" dirty="0" err="1"/>
              <a:t>kon</a:t>
            </a:r>
            <a:r>
              <a:rPr lang="hu-HU" dirty="0"/>
              <a:t>. </a:t>
            </a:r>
          </a:p>
        </p:txBody>
      </p:sp>
    </p:spTree>
    <p:extLst>
      <p:ext uri="{BB962C8B-B14F-4D97-AF65-F5344CB8AC3E}">
        <p14:creationId xmlns:p14="http://schemas.microsoft.com/office/powerpoint/2010/main" val="3577150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2EB264D-D415-487F-8F15-0E2DDE7EF139}"/>
              </a:ext>
            </a:extLst>
          </p:cNvPr>
          <p:cNvSpPr>
            <a:spLocks noGrp="1"/>
          </p:cNvSpPr>
          <p:nvPr>
            <p:ph type="title"/>
          </p:nvPr>
        </p:nvSpPr>
        <p:spPr/>
        <p:txBody>
          <a:bodyPr>
            <a:normAutofit/>
          </a:bodyPr>
          <a:lstStyle/>
          <a:p>
            <a:r>
              <a:rPr lang="hu-HU" sz="3600" dirty="0"/>
              <a:t>Eltérő energiaszükséglet</a:t>
            </a:r>
          </a:p>
        </p:txBody>
      </p:sp>
      <p:sp>
        <p:nvSpPr>
          <p:cNvPr id="3" name="Tartalom helye 2">
            <a:extLst>
              <a:ext uri="{FF2B5EF4-FFF2-40B4-BE49-F238E27FC236}">
                <a16:creationId xmlns:a16="http://schemas.microsoft.com/office/drawing/2014/main" id="{9F87ACD9-B145-48C2-99C9-BEA1C5F04F4C}"/>
              </a:ext>
            </a:extLst>
          </p:cNvPr>
          <p:cNvSpPr>
            <a:spLocks noGrp="1"/>
          </p:cNvSpPr>
          <p:nvPr>
            <p:ph idx="1"/>
          </p:nvPr>
        </p:nvSpPr>
        <p:spPr/>
        <p:txBody>
          <a:bodyPr/>
          <a:lstStyle/>
          <a:p>
            <a:r>
              <a:rPr lang="hu-HU" dirty="0"/>
              <a:t>Az agy körülbelül a test teljes energiaszükségletének a 20%-át teszi ki, ami a nagy részesedés ellenére felnőtteknél is csak körülbelül 20 wattot jelent. Az emberi test rendkívül hatékony, az élethez szükséges energiát szőrnyű körülmények és kevés tápanyag esetén is elő tudjuk állítani. Az agyunk nem melegszik túl ha intenzíven használjuk. </a:t>
            </a:r>
          </a:p>
          <a:p>
            <a:r>
              <a:rPr lang="hu-HU" dirty="0"/>
              <a:t>Csak egy </a:t>
            </a:r>
            <a:r>
              <a:rPr lang="hu-HU" dirty="0" err="1"/>
              <a:t>Nvidia</a:t>
            </a:r>
            <a:r>
              <a:rPr lang="hu-HU" dirty="0"/>
              <a:t> </a:t>
            </a:r>
            <a:r>
              <a:rPr lang="hu-HU" dirty="0" err="1"/>
              <a:t>GeForce</a:t>
            </a:r>
            <a:r>
              <a:rPr lang="hu-HU" dirty="0"/>
              <a:t> </a:t>
            </a:r>
            <a:r>
              <a:rPr lang="hu-HU" dirty="0" err="1"/>
              <a:t>Titan</a:t>
            </a:r>
            <a:r>
              <a:rPr lang="hu-HU" dirty="0"/>
              <a:t> X monitorkártya önmagában 250 wattot igényel és biztonságosan 50-80 °C hőmérsékleten üzemel. </a:t>
            </a:r>
          </a:p>
        </p:txBody>
      </p:sp>
    </p:spTree>
    <p:extLst>
      <p:ext uri="{BB962C8B-B14F-4D97-AF65-F5344CB8AC3E}">
        <p14:creationId xmlns:p14="http://schemas.microsoft.com/office/powerpoint/2010/main" val="348837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006C439-E970-4FA9-9D49-F692A39FE885}"/>
              </a:ext>
            </a:extLst>
          </p:cNvPr>
          <p:cNvSpPr>
            <a:spLocks noGrp="1"/>
          </p:cNvSpPr>
          <p:nvPr>
            <p:ph type="title"/>
          </p:nvPr>
        </p:nvSpPr>
        <p:spPr/>
        <p:txBody>
          <a:bodyPr/>
          <a:lstStyle/>
          <a:p>
            <a:r>
              <a:rPr lang="hu-HU" dirty="0"/>
              <a:t>Más „tanulási” folyamatok</a:t>
            </a:r>
          </a:p>
        </p:txBody>
      </p:sp>
      <p:sp>
        <p:nvSpPr>
          <p:cNvPr id="3" name="Tartalom helye 2">
            <a:extLst>
              <a:ext uri="{FF2B5EF4-FFF2-40B4-BE49-F238E27FC236}">
                <a16:creationId xmlns:a16="http://schemas.microsoft.com/office/drawing/2014/main" id="{DA6DA0D7-6EE3-4F21-AC2C-748FBCCFE7D8}"/>
              </a:ext>
            </a:extLst>
          </p:cNvPr>
          <p:cNvSpPr>
            <a:spLocks noGrp="1"/>
          </p:cNvSpPr>
          <p:nvPr>
            <p:ph idx="1"/>
          </p:nvPr>
        </p:nvSpPr>
        <p:spPr/>
        <p:txBody>
          <a:bodyPr>
            <a:normAutofit/>
          </a:bodyPr>
          <a:lstStyle/>
          <a:p>
            <a:r>
              <a:rPr lang="hu-HU" dirty="0"/>
              <a:t>Még mindig nem tudjuk pontosan, hogy az agy hogyan tanul, hogy neuronok redundáns hálózata hogyan képes információt tárolni és előhívni. Új szinapszisok jöhetnek létre és a meglévők megerősödhetnek vagy elvékonyodhatnak fontosságuktól függően. Tanulás során már meglévő tudásunkra építünk, tudásunk pedig ismétléssel, előhívással és alvás során mélyül el. </a:t>
            </a:r>
          </a:p>
          <a:p>
            <a:r>
              <a:rPr lang="hu-HU" dirty="0"/>
              <a:t>A Mesterséges Neurális Hálózatok esetén a tanítani kívánt modell nem változik, nem jelennek meg új neuronok vagy összeköttetések. Valamilyen veszteségfüggvény alapján a modell végeredményei és az elvárt eredmények közötti hibát próbáljuk csökkenteni, amit az élsúlyok változtatásával érünk el. </a:t>
            </a:r>
            <a:r>
              <a:rPr lang="hu-HU" dirty="0" err="1"/>
              <a:t>Grádiensereszkedés</a:t>
            </a:r>
            <a:r>
              <a:rPr lang="hu-HU" dirty="0"/>
              <a:t> segítségével egy optimális megoldást keresünk a problémára a hiba visszaterjesztésével, miközben az élsúlyokon történő módosítások nagysága változhat.  Az elkészült modellek használata kevés erőforrást igényel, azok futtatás során tovább már nem változnak, alapértelmezetten nem tanulnak tovább. </a:t>
            </a:r>
          </a:p>
          <a:p>
            <a:r>
              <a:rPr lang="hu-HU" dirty="0"/>
              <a:t>A megtalált reprezentációk sem a biológiai, sem a mesterséges hálózatoknál nem garantálják azt, hogy a tökéletes, teljes igazságra jöttünk volna rá.</a:t>
            </a:r>
          </a:p>
        </p:txBody>
      </p:sp>
    </p:spTree>
    <p:extLst>
      <p:ext uri="{BB962C8B-B14F-4D97-AF65-F5344CB8AC3E}">
        <p14:creationId xmlns:p14="http://schemas.microsoft.com/office/powerpoint/2010/main" val="37166752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2070E2C-7FA2-4294-97E2-A814348966F8}"/>
              </a:ext>
            </a:extLst>
          </p:cNvPr>
          <p:cNvSpPr>
            <a:spLocks noGrp="1"/>
          </p:cNvSpPr>
          <p:nvPr>
            <p:ph type="title"/>
          </p:nvPr>
        </p:nvSpPr>
        <p:spPr/>
        <p:txBody>
          <a:bodyPr/>
          <a:lstStyle/>
          <a:p>
            <a:r>
              <a:rPr lang="hu-HU" dirty="0"/>
              <a:t>Amire az AI (egyelőre) képtelen</a:t>
            </a:r>
          </a:p>
        </p:txBody>
      </p:sp>
      <p:sp>
        <p:nvSpPr>
          <p:cNvPr id="3" name="Tartalom helye 2">
            <a:extLst>
              <a:ext uri="{FF2B5EF4-FFF2-40B4-BE49-F238E27FC236}">
                <a16:creationId xmlns:a16="http://schemas.microsoft.com/office/drawing/2014/main" id="{A64A629C-2879-4F33-8817-AF435FE25D22}"/>
              </a:ext>
            </a:extLst>
          </p:cNvPr>
          <p:cNvSpPr>
            <a:spLocks noGrp="1"/>
          </p:cNvSpPr>
          <p:nvPr>
            <p:ph idx="1"/>
          </p:nvPr>
        </p:nvSpPr>
        <p:spPr/>
        <p:txBody>
          <a:bodyPr>
            <a:normAutofit/>
          </a:bodyPr>
          <a:lstStyle/>
          <a:p>
            <a:r>
              <a:rPr lang="hu-HU" dirty="0"/>
              <a:t>A sakk szabályai, a tábla állása és a játék célja egyértelműen definiálhatók. Ennek köszönhetően képesek vagyunk olyan sakk AI-k létrehozására, amik bármelyik embert képesek elverni a játékban. </a:t>
            </a:r>
          </a:p>
          <a:p>
            <a:r>
              <a:rPr lang="hu-HU" dirty="0"/>
              <a:t>De az ember képes ugyanazzal a tudásával sakkozni számítógépen, fatáblán, műanyag táblán, képes olvasni a sakkról, beszélgetni sakk stratégiákról, játszani további stratégiai játékokat, tanulni egyéb területeken harci stratégiákról, amiket utána mind át tud vinni a játékba, stb. Az így megszerzett tudása alapján pedig képes leegyszerűsíteni úgy a játékot, hogy absztrakt matematikai modellként lehessen értelmezni, hogy aztán egy számítógép elverhesse benne. </a:t>
            </a:r>
          </a:p>
          <a:p>
            <a:r>
              <a:rPr lang="hu-HU" dirty="0"/>
              <a:t>Az ember képes átvinni a tudását más területekre és képes új információkat „</a:t>
            </a:r>
            <a:r>
              <a:rPr lang="hu-HU" dirty="0" err="1"/>
              <a:t>feature</a:t>
            </a:r>
            <a:r>
              <a:rPr lang="hu-HU" dirty="0"/>
              <a:t>”-ként kezelni és a döntéseit egyetlen, újabb információ segítségével azonnal felülbírálni. Ha megértjük például, hogy a testbeszéd is fontos az ellenfél kiismerésében, akkor azonnal megértjük, hogy egy ideges lábrázás az egész játékot más kontextusba helyezheti, anélkül, hogy újra le kellene játszanunk minden eddig játszott sakk játékot a fejünkben a sakk teljes újratanulásához. </a:t>
            </a:r>
          </a:p>
        </p:txBody>
      </p:sp>
    </p:spTree>
    <p:extLst>
      <p:ext uri="{BB962C8B-B14F-4D97-AF65-F5344CB8AC3E}">
        <p14:creationId xmlns:p14="http://schemas.microsoft.com/office/powerpoint/2010/main" val="4128209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karpathy.github.io/assets/ilsvrc1.png">
            <a:hlinkClick r:id="rId2"/>
            <a:extLst>
              <a:ext uri="{FF2B5EF4-FFF2-40B4-BE49-F238E27FC236}">
                <a16:creationId xmlns:a16="http://schemas.microsoft.com/office/drawing/2014/main" id="{B55E5F79-D480-4427-A2A6-6FEF858A5AE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42" t="3377" r="-43" b="5268"/>
          <a:stretch/>
        </p:blipFill>
        <p:spPr bwMode="auto">
          <a:xfrm>
            <a:off x="305" y="1614715"/>
            <a:ext cx="12191695" cy="4120995"/>
          </a:xfrm>
          <a:prstGeom prst="rect">
            <a:avLst/>
          </a:prstGeom>
          <a:noFill/>
          <a:ln w="12700">
            <a:noFill/>
          </a:ln>
          <a:extLst>
            <a:ext uri="{909E8E84-426E-40DD-AFC4-6F175D3DCCD1}">
              <a14:hiddenFill xmlns:a14="http://schemas.microsoft.com/office/drawing/2010/main">
                <a:solidFill>
                  <a:srgbClr val="FFFFFF"/>
                </a:solidFill>
              </a14:hiddenFill>
            </a:ext>
          </a:extLst>
        </p:spPr>
      </p:pic>
      <p:sp>
        <p:nvSpPr>
          <p:cNvPr id="2" name="Cím 1">
            <a:extLst>
              <a:ext uri="{FF2B5EF4-FFF2-40B4-BE49-F238E27FC236}">
                <a16:creationId xmlns:a16="http://schemas.microsoft.com/office/drawing/2014/main" id="{06A44963-25AA-426F-BEAB-7089EBB91493}"/>
              </a:ext>
            </a:extLst>
          </p:cNvPr>
          <p:cNvSpPr>
            <a:spLocks noGrp="1"/>
          </p:cNvSpPr>
          <p:nvPr>
            <p:ph type="title"/>
          </p:nvPr>
        </p:nvSpPr>
        <p:spPr>
          <a:xfrm>
            <a:off x="856343" y="301960"/>
            <a:ext cx="9318171" cy="727748"/>
          </a:xfrm>
        </p:spPr>
        <p:txBody>
          <a:bodyPr vert="horz" lIns="228600" tIns="228600" rIns="228600" bIns="0" rtlCol="0" anchor="b">
            <a:noAutofit/>
          </a:bodyPr>
          <a:lstStyle/>
          <a:p>
            <a:pPr>
              <a:lnSpc>
                <a:spcPct val="80000"/>
              </a:lnSpc>
            </a:pPr>
            <a:r>
              <a:rPr lang="hu-HU" sz="2800" dirty="0"/>
              <a:t>Bár a pontosságuk hasonló, a képfelismerési feladatokban az emberek és a Neurális Hálózatok eltérő helyeken hibáznak.</a:t>
            </a:r>
            <a:endParaRPr lang="en-US" sz="2800" dirty="0"/>
          </a:p>
        </p:txBody>
      </p:sp>
    </p:spTree>
    <p:extLst>
      <p:ext uri="{BB962C8B-B14F-4D97-AF65-F5344CB8AC3E}">
        <p14:creationId xmlns:p14="http://schemas.microsoft.com/office/powerpoint/2010/main" val="2629084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2" descr="Image result for neural network adversarial attack">
            <a:hlinkClick r:id="rId2"/>
            <a:extLst>
              <a:ext uri="{FF2B5EF4-FFF2-40B4-BE49-F238E27FC236}">
                <a16:creationId xmlns:a16="http://schemas.microsoft.com/office/drawing/2014/main" id="{2AA555E8-63A7-4A80-9001-B37BFC09B8C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864" r="864"/>
          <a:stretch>
            <a:fillRect/>
          </a:stretch>
        </p:blipFill>
        <p:spPr bwMode="auto">
          <a:xfrm>
            <a:off x="871182" y="1654959"/>
            <a:ext cx="10573933" cy="4250145"/>
          </a:xfrm>
          <a:prstGeom prst="rect">
            <a:avLst/>
          </a:prstGeom>
          <a:noFill/>
          <a:ln w="12700">
            <a:noFill/>
          </a:ln>
          <a:extLst>
            <a:ext uri="{909E8E84-426E-40DD-AFC4-6F175D3DCCD1}">
              <a14:hiddenFill xmlns:a14="http://schemas.microsoft.com/office/drawing/2010/main">
                <a:solidFill>
                  <a:srgbClr val="FFFFFF"/>
                </a:solidFill>
              </a14:hiddenFill>
            </a:ext>
          </a:extLst>
        </p:spPr>
      </p:pic>
      <p:sp>
        <p:nvSpPr>
          <p:cNvPr id="2" name="Cím 1">
            <a:extLst>
              <a:ext uri="{FF2B5EF4-FFF2-40B4-BE49-F238E27FC236}">
                <a16:creationId xmlns:a16="http://schemas.microsoft.com/office/drawing/2014/main" id="{06A44963-25AA-426F-BEAB-7089EBB91493}"/>
              </a:ext>
            </a:extLst>
          </p:cNvPr>
          <p:cNvSpPr>
            <a:spLocks noGrp="1"/>
          </p:cNvSpPr>
          <p:nvPr>
            <p:ph type="title"/>
          </p:nvPr>
        </p:nvSpPr>
        <p:spPr>
          <a:xfrm>
            <a:off x="871182" y="327764"/>
            <a:ext cx="9637161" cy="727748"/>
          </a:xfrm>
        </p:spPr>
        <p:txBody>
          <a:bodyPr vert="horz" lIns="228600" tIns="228600" rIns="228600" bIns="0" rtlCol="0" anchor="b">
            <a:noAutofit/>
          </a:bodyPr>
          <a:lstStyle/>
          <a:p>
            <a:pPr>
              <a:lnSpc>
                <a:spcPct val="80000"/>
              </a:lnSpc>
            </a:pPr>
            <a:r>
              <a:rPr lang="hu-HU" sz="2800" dirty="0" err="1"/>
              <a:t>Adversarial</a:t>
            </a:r>
            <a:r>
              <a:rPr lang="hu-HU" sz="2800" dirty="0"/>
              <a:t> </a:t>
            </a:r>
            <a:r>
              <a:rPr lang="hu-HU" sz="2800" dirty="0" err="1"/>
              <a:t>Attack</a:t>
            </a:r>
            <a:r>
              <a:rPr lang="hu-HU" sz="2800" dirty="0"/>
              <a:t> ∼ optikai csalódások generálása </a:t>
            </a:r>
            <a:br>
              <a:rPr lang="hu-HU" sz="2800" dirty="0"/>
            </a:br>
            <a:r>
              <a:rPr lang="hu-HU" sz="2800" dirty="0" err="1"/>
              <a:t>Konvolúciós</a:t>
            </a:r>
            <a:r>
              <a:rPr lang="hu-HU" sz="2800" dirty="0"/>
              <a:t> Hálózatok számára. A gépi látás eltér a miénktől.</a:t>
            </a:r>
            <a:endParaRPr lang="en-US" sz="2800" dirty="0"/>
          </a:p>
        </p:txBody>
      </p:sp>
    </p:spTree>
    <p:extLst>
      <p:ext uri="{BB962C8B-B14F-4D97-AF65-F5344CB8AC3E}">
        <p14:creationId xmlns:p14="http://schemas.microsoft.com/office/powerpoint/2010/main" val="4099288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Picture 2" descr="http://karpathy.github.io/assets/break/break2.jpeg">
            <a:hlinkClick r:id="rId2"/>
            <a:extLst>
              <a:ext uri="{FF2B5EF4-FFF2-40B4-BE49-F238E27FC236}">
                <a16:creationId xmlns:a16="http://schemas.microsoft.com/office/drawing/2014/main" id="{7A8788AF-3999-43C5-BB02-6C5769D58D68}"/>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40" t="-17058" r="140" b="-16314"/>
          <a:stretch/>
        </p:blipFill>
        <p:spPr bwMode="auto">
          <a:xfrm>
            <a:off x="257392" y="1640114"/>
            <a:ext cx="11677216" cy="4724400"/>
          </a:xfrm>
          <a:prstGeom prst="rect">
            <a:avLst/>
          </a:prstGeom>
          <a:noFill/>
          <a:ln w="12700">
            <a:noFill/>
          </a:ln>
          <a:extLst>
            <a:ext uri="{909E8E84-426E-40DD-AFC4-6F175D3DCCD1}">
              <a14:hiddenFill xmlns:a14="http://schemas.microsoft.com/office/drawing/2010/main">
                <a:solidFill>
                  <a:srgbClr val="FFFFFF"/>
                </a:solidFill>
              </a14:hiddenFill>
            </a:ext>
          </a:extLst>
        </p:spPr>
      </p:pic>
      <p:sp>
        <p:nvSpPr>
          <p:cNvPr id="2" name="Cím 1">
            <a:extLst>
              <a:ext uri="{FF2B5EF4-FFF2-40B4-BE49-F238E27FC236}">
                <a16:creationId xmlns:a16="http://schemas.microsoft.com/office/drawing/2014/main" id="{06A44963-25AA-426F-BEAB-7089EBB91493}"/>
              </a:ext>
            </a:extLst>
          </p:cNvPr>
          <p:cNvSpPr>
            <a:spLocks noGrp="1"/>
          </p:cNvSpPr>
          <p:nvPr>
            <p:ph type="title"/>
          </p:nvPr>
        </p:nvSpPr>
        <p:spPr>
          <a:xfrm>
            <a:off x="920399" y="141999"/>
            <a:ext cx="8833655" cy="727748"/>
          </a:xfrm>
        </p:spPr>
        <p:txBody>
          <a:bodyPr vert="horz" lIns="228600" tIns="228600" rIns="228600" bIns="0" rtlCol="0" anchor="b">
            <a:normAutofit/>
          </a:bodyPr>
          <a:lstStyle/>
          <a:p>
            <a:pPr>
              <a:lnSpc>
                <a:spcPct val="80000"/>
              </a:lnSpc>
            </a:pPr>
            <a:r>
              <a:rPr lang="hu-HU" sz="2800" dirty="0"/>
              <a:t>Andrej </a:t>
            </a:r>
            <a:r>
              <a:rPr lang="hu-HU" sz="2800" dirty="0" err="1"/>
              <a:t>Karpathy</a:t>
            </a:r>
            <a:r>
              <a:rPr lang="hu-HU" sz="2800" dirty="0"/>
              <a:t>: </a:t>
            </a:r>
            <a:r>
              <a:rPr lang="hu-HU" sz="2800" dirty="0" err="1"/>
              <a:t>Breaking</a:t>
            </a:r>
            <a:r>
              <a:rPr lang="hu-HU" sz="2800" dirty="0"/>
              <a:t> </a:t>
            </a:r>
            <a:r>
              <a:rPr lang="hu-HU" sz="2800" dirty="0" err="1"/>
              <a:t>ConvNets</a:t>
            </a:r>
            <a:endParaRPr lang="en-US" sz="2400" dirty="0"/>
          </a:p>
        </p:txBody>
      </p:sp>
    </p:spTree>
    <p:extLst>
      <p:ext uri="{BB962C8B-B14F-4D97-AF65-F5344CB8AC3E}">
        <p14:creationId xmlns:p14="http://schemas.microsoft.com/office/powerpoint/2010/main" val="1208977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CD8FAD3-A5A8-44FF-8072-9B8C2D52F2F6}"/>
              </a:ext>
            </a:extLst>
          </p:cNvPr>
          <p:cNvSpPr>
            <a:spLocks noGrp="1"/>
          </p:cNvSpPr>
          <p:nvPr>
            <p:ph type="title"/>
          </p:nvPr>
        </p:nvSpPr>
        <p:spPr/>
        <p:txBody>
          <a:bodyPr vert="horz" lIns="228600" tIns="228600" rIns="228600" bIns="0" rtlCol="0" anchor="b">
            <a:normAutofit/>
          </a:bodyPr>
          <a:lstStyle/>
          <a:p>
            <a:pPr>
              <a:lnSpc>
                <a:spcPct val="80000"/>
              </a:lnSpc>
            </a:pPr>
            <a:r>
              <a:rPr lang="hu-HU" dirty="0" err="1"/>
              <a:t>Perceptron</a:t>
            </a:r>
            <a:r>
              <a:rPr lang="hu-HU" dirty="0"/>
              <a:t> modellje</a:t>
            </a:r>
            <a:endParaRPr lang="en-US" dirty="0"/>
          </a:p>
        </p:txBody>
      </p:sp>
      <p:pic>
        <p:nvPicPr>
          <p:cNvPr id="4" name="Picture 2" descr="Image result for perceptron vs neuron">
            <a:hlinkClick r:id="rId2"/>
            <a:extLst>
              <a:ext uri="{FF2B5EF4-FFF2-40B4-BE49-F238E27FC236}">
                <a16:creationId xmlns:a16="http://schemas.microsoft.com/office/drawing/2014/main" id="{63DD3602-DEC3-46BD-BCA6-D3280BCF6CC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1370013" y="1316038"/>
            <a:ext cx="9471024" cy="4735512"/>
          </a:xfrm>
          <a:prstGeom prst="rect">
            <a:avLst/>
          </a:prstGeom>
          <a:noFill/>
          <a:ln w="12700">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590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édiaelem 5" title="Deep Neural Networks are Easily Fooled">
            <a:hlinkClick r:id="" action="ppaction://media"/>
            <a:extLst>
              <a:ext uri="{FF2B5EF4-FFF2-40B4-BE49-F238E27FC236}">
                <a16:creationId xmlns:a16="http://schemas.microsoft.com/office/drawing/2014/main" id="{E0BE9070-07EE-416F-B0DC-9F6F812A7852}"/>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532404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F544CF8-5B53-4660-82E3-4EB5686A10B3}"/>
              </a:ext>
            </a:extLst>
          </p:cNvPr>
          <p:cNvSpPr>
            <a:spLocks noGrp="1"/>
          </p:cNvSpPr>
          <p:nvPr>
            <p:ph type="title"/>
          </p:nvPr>
        </p:nvSpPr>
        <p:spPr/>
        <p:txBody>
          <a:bodyPr>
            <a:normAutofit fontScale="90000"/>
          </a:bodyPr>
          <a:lstStyle/>
          <a:p>
            <a:r>
              <a:rPr lang="hu-HU" dirty="0"/>
              <a:t>Hol célszerű más megoldásokat alkalmazni?</a:t>
            </a:r>
          </a:p>
        </p:txBody>
      </p:sp>
      <p:sp>
        <p:nvSpPr>
          <p:cNvPr id="3" name="Tartalom helye 2">
            <a:extLst>
              <a:ext uri="{FF2B5EF4-FFF2-40B4-BE49-F238E27FC236}">
                <a16:creationId xmlns:a16="http://schemas.microsoft.com/office/drawing/2014/main" id="{C0DD498D-2778-4EA0-88FD-B8EE02BBFE39}"/>
              </a:ext>
            </a:extLst>
          </p:cNvPr>
          <p:cNvSpPr>
            <a:spLocks noGrp="1"/>
          </p:cNvSpPr>
          <p:nvPr>
            <p:ph idx="1"/>
          </p:nvPr>
        </p:nvSpPr>
        <p:spPr>
          <a:xfrm>
            <a:off x="811569" y="1315622"/>
            <a:ext cx="10588752" cy="5349498"/>
          </a:xfrm>
        </p:spPr>
        <p:txBody>
          <a:bodyPr>
            <a:normAutofit/>
          </a:bodyPr>
          <a:lstStyle/>
          <a:p>
            <a:pPr marL="0" indent="0">
              <a:buNone/>
            </a:pPr>
            <a:r>
              <a:rPr lang="hu-HU" b="1" dirty="0"/>
              <a:t>A Neurális Hálózatok robusztusságuk ellenére nem feltétlenül jelentik </a:t>
            </a:r>
            <a:r>
              <a:rPr lang="hu-HU" b="1" i="1" dirty="0"/>
              <a:t>minden</a:t>
            </a:r>
            <a:r>
              <a:rPr lang="hu-HU" b="1" dirty="0"/>
              <a:t> esetben a legjobb gépi tanulási megoldást. </a:t>
            </a:r>
          </a:p>
          <a:p>
            <a:r>
              <a:rPr lang="hu-HU" dirty="0"/>
              <a:t>A létrejövő modellek nehezen és csak részben </a:t>
            </a:r>
            <a:r>
              <a:rPr lang="hu-HU" dirty="0" err="1"/>
              <a:t>interpretálhatóak</a:t>
            </a:r>
            <a:r>
              <a:rPr lang="hu-HU" dirty="0"/>
              <a:t>. A modell „döntésének” okai nem egyértelműek. Bár valamilyen absztrakt belső reprezentáció létrejön a tanításhoz használt példák alapján, ez valószínűleg nem egyezik az emberek belső reprezentációjával a példákban található fogalmakról (nem ugyanazért gondoljuk egy képről, hogy macska van benne, ami miatt a képfelismerő </a:t>
            </a:r>
            <a:r>
              <a:rPr lang="hu-HU" dirty="0" err="1"/>
              <a:t>Konvolúciós</a:t>
            </a:r>
            <a:r>
              <a:rPr lang="hu-HU" dirty="0"/>
              <a:t> Hálózat macskás képnek címkézné).</a:t>
            </a:r>
          </a:p>
          <a:p>
            <a:r>
              <a:rPr lang="hu-HU" dirty="0"/>
              <a:t>A Neurális Hálózatok érzékenyek a túlilleszkedésre (overfitting), a példa adatok különlegességeinek megtanulására általánosítás (</a:t>
            </a:r>
            <a:r>
              <a:rPr lang="hu-HU" dirty="0" err="1"/>
              <a:t>generalizáció</a:t>
            </a:r>
            <a:r>
              <a:rPr lang="hu-HU" dirty="0"/>
              <a:t>) helyett. Ez szerencsére javítható </a:t>
            </a:r>
            <a:r>
              <a:rPr lang="hu-HU" dirty="0" err="1"/>
              <a:t>regularizációs</a:t>
            </a:r>
            <a:r>
              <a:rPr lang="hu-HU" dirty="0"/>
              <a:t> megoldásokkal.</a:t>
            </a:r>
          </a:p>
          <a:p>
            <a:r>
              <a:rPr lang="hu-HU" dirty="0"/>
              <a:t>Nem igazán van mód apróbb javítások eszközölésére, általában a teljes modellt (vagy legalább az utolsó rétegeket) újra kell tanítani változtatásnál (bár előző modellek súlyai jelenthetik az alapot).</a:t>
            </a:r>
          </a:p>
          <a:p>
            <a:r>
              <a:rPr lang="hu-HU" dirty="0"/>
              <a:t>Túl sok példára és erőforrásra van szükség a betanításukhoz, amely nem mindig érhető el (például ritka, hogy egy cégnek több millió címkézett példája lenne adott területen).</a:t>
            </a:r>
          </a:p>
        </p:txBody>
      </p:sp>
    </p:spTree>
    <p:extLst>
      <p:ext uri="{BB962C8B-B14F-4D97-AF65-F5344CB8AC3E}">
        <p14:creationId xmlns:p14="http://schemas.microsoft.com/office/powerpoint/2010/main" val="33622723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220632" y="3348238"/>
            <a:ext cx="9106263" cy="1200158"/>
          </a:xfrm>
        </p:spPr>
        <p:txBody>
          <a:bodyPr/>
          <a:lstStyle/>
          <a:p>
            <a:r>
              <a:rPr lang="hu-HU" dirty="0"/>
              <a:t>Köszönöm a figyelmet!</a:t>
            </a:r>
            <a:endParaRPr lang="en-US" dirty="0"/>
          </a:p>
        </p:txBody>
      </p:sp>
      <p:sp>
        <p:nvSpPr>
          <p:cNvPr id="4" name="Title 6">
            <a:extLst>
              <a:ext uri="{FF2B5EF4-FFF2-40B4-BE49-F238E27FC236}">
                <a16:creationId xmlns:a16="http://schemas.microsoft.com/office/drawing/2014/main" id="{34BDD74C-5263-464C-AA3C-D945D23978FF}"/>
              </a:ext>
            </a:extLst>
          </p:cNvPr>
          <p:cNvSpPr txBox="1">
            <a:spLocks/>
          </p:cNvSpPr>
          <p:nvPr/>
        </p:nvSpPr>
        <p:spPr>
          <a:xfrm>
            <a:off x="4448153" y="4548395"/>
            <a:ext cx="6060413" cy="927693"/>
          </a:xfrm>
          <a:prstGeom prst="rect">
            <a:avLst/>
          </a:prstGeom>
        </p:spPr>
        <p:txBody>
          <a:bodyPr vert="horz" lIns="457135" tIns="45713" rIns="457135" bIns="45713"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dirty="0"/>
          </a:p>
        </p:txBody>
      </p:sp>
    </p:spTree>
    <p:extLst>
      <p:ext uri="{BB962C8B-B14F-4D97-AF65-F5344CB8AC3E}">
        <p14:creationId xmlns:p14="http://schemas.microsoft.com/office/powerpoint/2010/main" val="349282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ím 6">
            <a:extLst>
              <a:ext uri="{FF2B5EF4-FFF2-40B4-BE49-F238E27FC236}">
                <a16:creationId xmlns:a16="http://schemas.microsoft.com/office/drawing/2014/main" id="{D960B40D-1B09-4227-B1C6-12C4ED32423E}"/>
              </a:ext>
            </a:extLst>
          </p:cNvPr>
          <p:cNvSpPr>
            <a:spLocks noGrp="1"/>
          </p:cNvSpPr>
          <p:nvPr>
            <p:ph type="title"/>
          </p:nvPr>
        </p:nvSpPr>
        <p:spPr/>
        <p:txBody>
          <a:bodyPr/>
          <a:lstStyle/>
          <a:p>
            <a:r>
              <a:rPr lang="hu-HU" dirty="0"/>
              <a:t>A probléma</a:t>
            </a:r>
          </a:p>
        </p:txBody>
      </p:sp>
      <p:pic>
        <p:nvPicPr>
          <p:cNvPr id="4" name="Picture 2" descr="Image result for perceptron xor">
            <a:extLst>
              <a:ext uri="{FF2B5EF4-FFF2-40B4-BE49-F238E27FC236}">
                <a16:creationId xmlns:a16="http://schemas.microsoft.com/office/drawing/2014/main" id="{3A69B0C2-F19A-4488-99C0-F111A9E12C18}"/>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tretch/>
        </p:blipFill>
        <p:spPr bwMode="auto">
          <a:xfrm>
            <a:off x="302254" y="2046066"/>
            <a:ext cx="6725205" cy="3759648"/>
          </a:xfrm>
          <a:prstGeom prst="rect">
            <a:avLst/>
          </a:prstGeom>
          <a:noFill/>
          <a:ln w="9525">
            <a:solidFill>
              <a:schemeClr val="tx1">
                <a:alpha val="20000"/>
              </a:schemeClr>
            </a:solidFill>
          </a:ln>
          <a:extLst>
            <a:ext uri="{909E8E84-426E-40DD-AFC4-6F175D3DCCD1}">
              <a14:hiddenFill xmlns:a14="http://schemas.microsoft.com/office/drawing/2010/main">
                <a:solidFill>
                  <a:srgbClr val="FFFFFF"/>
                </a:solidFill>
              </a14:hiddenFill>
            </a:ext>
          </a:extLst>
        </p:spPr>
      </p:pic>
      <p:sp>
        <p:nvSpPr>
          <p:cNvPr id="5" name="Szöveg helye 4">
            <a:extLst>
              <a:ext uri="{FF2B5EF4-FFF2-40B4-BE49-F238E27FC236}">
                <a16:creationId xmlns:a16="http://schemas.microsoft.com/office/drawing/2014/main" id="{E8C015AB-B750-4DB6-9BAF-14E029FC404A}"/>
              </a:ext>
            </a:extLst>
          </p:cNvPr>
          <p:cNvSpPr>
            <a:spLocks noGrp="1"/>
          </p:cNvSpPr>
          <p:nvPr>
            <p:ph sz="half" idx="2"/>
          </p:nvPr>
        </p:nvSpPr>
        <p:spPr>
          <a:xfrm>
            <a:off x="6853288" y="1592815"/>
            <a:ext cx="5181600" cy="4758320"/>
          </a:xfrm>
        </p:spPr>
        <p:txBody>
          <a:bodyPr vert="horz" lIns="91440" tIns="45720" rIns="91440" bIns="45720" rtlCol="0" anchor="ctr">
            <a:normAutofit/>
          </a:bodyPr>
          <a:lstStyle/>
          <a:p>
            <a:pPr marL="285750" indent="-285750">
              <a:buFont typeface="Arial" panose="020B0604020202020204" pitchFamily="34" charset="0"/>
              <a:buChar char="•"/>
            </a:pPr>
            <a:r>
              <a:rPr lang="hu-HU" sz="2400" dirty="0"/>
              <a:t>Egyetlen „</a:t>
            </a:r>
            <a:r>
              <a:rPr lang="hu-HU" sz="2400" dirty="0" err="1"/>
              <a:t>rétegnyi</a:t>
            </a:r>
            <a:r>
              <a:rPr lang="hu-HU" sz="2400" dirty="0"/>
              <a:t>” </a:t>
            </a:r>
            <a:r>
              <a:rPr lang="hu-HU" sz="2400" dirty="0" err="1"/>
              <a:t>perceptronnal</a:t>
            </a:r>
            <a:r>
              <a:rPr lang="hu-HU" sz="2400" dirty="0"/>
              <a:t> nem lehet megtanulni lineárisan nem szeparálható feladatokat. A </a:t>
            </a:r>
            <a:r>
              <a:rPr lang="hu-HU" sz="2400" dirty="0" err="1"/>
              <a:t>Perceptron</a:t>
            </a:r>
            <a:r>
              <a:rPr lang="hu-HU" sz="2400" dirty="0"/>
              <a:t> nem képes megtanulni a XOR logikai műveletet (kizáró vagy, vagy egyik vagy másik).</a:t>
            </a:r>
          </a:p>
          <a:p>
            <a:pPr marL="285750" indent="-285750">
              <a:buFont typeface="Arial" panose="020B0604020202020204" pitchFamily="34" charset="0"/>
              <a:buChar char="•"/>
            </a:pPr>
            <a:r>
              <a:rPr lang="hu-HU" sz="2400" dirty="0"/>
              <a:t>Ha több, további </a:t>
            </a:r>
            <a:r>
              <a:rPr lang="hu-HU" sz="2400" dirty="0" err="1"/>
              <a:t>Perceptront</a:t>
            </a:r>
            <a:r>
              <a:rPr lang="hu-HU" sz="2400" dirty="0"/>
              <a:t> tudnánk egymás után helyezni, ez nem lenne probléma, de nincs mód a tanításukra, azon túl, hogy véletlenszerűen változtatjuk az élsúlyokat.</a:t>
            </a:r>
          </a:p>
          <a:p>
            <a:pPr indent="-228600" algn="l">
              <a:buFont typeface="Wingdings" panose="05000000000000000000" pitchFamily="2" charset="2"/>
              <a:buChar char="§"/>
            </a:pPr>
            <a:endParaRPr lang="en-US" sz="2400" dirty="0">
              <a:solidFill>
                <a:schemeClr val="tx1"/>
              </a:solidFill>
            </a:endParaRPr>
          </a:p>
        </p:txBody>
      </p:sp>
    </p:spTree>
    <p:extLst>
      <p:ext uri="{BB962C8B-B14F-4D97-AF65-F5344CB8AC3E}">
        <p14:creationId xmlns:p14="http://schemas.microsoft.com/office/powerpoint/2010/main" val="1684534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E504A44-90B6-4A18-8773-928DABC984F5}"/>
              </a:ext>
            </a:extLst>
          </p:cNvPr>
          <p:cNvSpPr>
            <a:spLocks noGrp="1"/>
          </p:cNvSpPr>
          <p:nvPr>
            <p:ph type="title"/>
          </p:nvPr>
        </p:nvSpPr>
        <p:spPr/>
        <p:txBody>
          <a:bodyPr vert="horz" lIns="228600" tIns="228600" rIns="228600" bIns="228600" rtlCol="0" anchor="ctr">
            <a:normAutofit fontScale="90000"/>
          </a:bodyPr>
          <a:lstStyle/>
          <a:p>
            <a:r>
              <a:rPr lang="hu-HU" sz="4000" dirty="0"/>
              <a:t>A megoldás</a:t>
            </a:r>
            <a:endParaRPr lang="en-US" sz="4000" dirty="0"/>
          </a:p>
        </p:txBody>
      </p:sp>
      <p:pic>
        <p:nvPicPr>
          <p:cNvPr id="5" name="Content Placeholder 4" descr="Image result for step vs sigmoid">
            <a:extLst>
              <a:ext uri="{FF2B5EF4-FFF2-40B4-BE49-F238E27FC236}">
                <a16:creationId xmlns:a16="http://schemas.microsoft.com/office/drawing/2014/main" id="{10E345C3-8E84-40EF-8DE1-9AA97B83ADB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503038" y="2685506"/>
            <a:ext cx="6235220" cy="2525123"/>
          </a:xfrm>
          <a:prstGeom prst="rect">
            <a:avLst/>
          </a:prstGeom>
          <a:noFill/>
          <a:ln w="9525">
            <a:noFill/>
          </a:ln>
          <a:extLst>
            <a:ext uri="{909E8E84-426E-40DD-AFC4-6F175D3DCCD1}">
              <a14:hiddenFill xmlns:a14="http://schemas.microsoft.com/office/drawing/2010/main">
                <a:solidFill>
                  <a:srgbClr val="FFFFFF"/>
                </a:solidFill>
              </a14:hiddenFill>
            </a:ext>
          </a:extLst>
        </p:spPr>
      </p:pic>
      <p:sp>
        <p:nvSpPr>
          <p:cNvPr id="4" name="Szöveg helye 3">
            <a:extLst>
              <a:ext uri="{FF2B5EF4-FFF2-40B4-BE49-F238E27FC236}">
                <a16:creationId xmlns:a16="http://schemas.microsoft.com/office/drawing/2014/main" id="{CCFDD7D7-2348-4A41-8669-2BC285C80C91}"/>
              </a:ext>
            </a:extLst>
          </p:cNvPr>
          <p:cNvSpPr>
            <a:spLocks noGrp="1"/>
          </p:cNvSpPr>
          <p:nvPr>
            <p:ph sz="half" idx="2"/>
          </p:nvPr>
        </p:nvSpPr>
        <p:spPr>
          <a:xfrm>
            <a:off x="6738258" y="1418643"/>
            <a:ext cx="5181600" cy="4758320"/>
          </a:xfrm>
        </p:spPr>
        <p:txBody>
          <a:bodyPr vert="horz" lIns="91440" tIns="45720" rIns="91440" bIns="45720" rtlCol="0" anchor="ctr">
            <a:normAutofit/>
          </a:bodyPr>
          <a:lstStyle/>
          <a:p>
            <a:pPr indent="-228600" algn="l">
              <a:buFont typeface="Wingdings" panose="05000000000000000000" pitchFamily="2" charset="2"/>
              <a:buChar char="§"/>
            </a:pPr>
            <a:r>
              <a:rPr lang="en-US" sz="2400" dirty="0" err="1">
                <a:solidFill>
                  <a:schemeClr val="tx1"/>
                </a:solidFill>
              </a:rPr>
              <a:t>Lépcsősfüggvény</a:t>
            </a:r>
            <a:r>
              <a:rPr lang="en-US" sz="2400" dirty="0">
                <a:solidFill>
                  <a:schemeClr val="tx1"/>
                </a:solidFill>
              </a:rPr>
              <a:t> </a:t>
            </a:r>
            <a:r>
              <a:rPr lang="en-US" sz="2400" dirty="0" err="1">
                <a:solidFill>
                  <a:schemeClr val="tx1"/>
                </a:solidFill>
              </a:rPr>
              <a:t>alkalmazása</a:t>
            </a:r>
            <a:r>
              <a:rPr lang="en-US" sz="2400" dirty="0">
                <a:solidFill>
                  <a:schemeClr val="tx1"/>
                </a:solidFill>
              </a:rPr>
              <a:t> </a:t>
            </a:r>
            <a:r>
              <a:rPr lang="en-US" sz="2400" dirty="0" err="1">
                <a:solidFill>
                  <a:schemeClr val="tx1"/>
                </a:solidFill>
              </a:rPr>
              <a:t>helyett</a:t>
            </a:r>
            <a:r>
              <a:rPr lang="en-US" sz="2400" dirty="0">
                <a:solidFill>
                  <a:schemeClr val="tx1"/>
                </a:solidFill>
              </a:rPr>
              <a:t>, </a:t>
            </a:r>
            <a:r>
              <a:rPr lang="en-US" sz="2400" dirty="0" err="1">
                <a:solidFill>
                  <a:schemeClr val="tx1"/>
                </a:solidFill>
              </a:rPr>
              <a:t>folyamatos</a:t>
            </a:r>
            <a:r>
              <a:rPr lang="en-US" sz="2400" dirty="0">
                <a:solidFill>
                  <a:schemeClr val="tx1"/>
                </a:solidFill>
              </a:rPr>
              <a:t>, </a:t>
            </a:r>
            <a:r>
              <a:rPr lang="en-US" sz="2400" dirty="0" err="1">
                <a:solidFill>
                  <a:schemeClr val="tx1"/>
                </a:solidFill>
              </a:rPr>
              <a:t>differenciálható</a:t>
            </a:r>
            <a:r>
              <a:rPr lang="en-US" sz="2400" dirty="0">
                <a:solidFill>
                  <a:schemeClr val="tx1"/>
                </a:solidFill>
              </a:rPr>
              <a:t> </a:t>
            </a:r>
            <a:r>
              <a:rPr lang="en-US" sz="2400" dirty="0" err="1">
                <a:solidFill>
                  <a:schemeClr val="tx1"/>
                </a:solidFill>
              </a:rPr>
              <a:t>aktivációs</a:t>
            </a:r>
            <a:r>
              <a:rPr lang="en-US" sz="2400" dirty="0">
                <a:solidFill>
                  <a:schemeClr val="tx1"/>
                </a:solidFill>
              </a:rPr>
              <a:t> </a:t>
            </a:r>
            <a:r>
              <a:rPr lang="en-US" sz="2400" dirty="0" err="1">
                <a:solidFill>
                  <a:schemeClr val="tx1"/>
                </a:solidFill>
              </a:rPr>
              <a:t>függvény</a:t>
            </a:r>
            <a:r>
              <a:rPr lang="en-US" sz="2400" dirty="0">
                <a:solidFill>
                  <a:schemeClr val="tx1"/>
                </a:solidFill>
              </a:rPr>
              <a:t> (</a:t>
            </a:r>
            <a:r>
              <a:rPr lang="en-US" sz="2400" dirty="0" err="1">
                <a:solidFill>
                  <a:schemeClr val="tx1"/>
                </a:solidFill>
              </a:rPr>
              <a:t>itt</a:t>
            </a:r>
            <a:r>
              <a:rPr lang="en-US" sz="2400" dirty="0">
                <a:solidFill>
                  <a:schemeClr val="tx1"/>
                </a:solidFill>
              </a:rPr>
              <a:t> </a:t>
            </a:r>
            <a:r>
              <a:rPr lang="en-US" sz="2400" dirty="0" err="1">
                <a:solidFill>
                  <a:schemeClr val="tx1"/>
                </a:solidFill>
              </a:rPr>
              <a:t>szigmoid</a:t>
            </a:r>
            <a:r>
              <a:rPr lang="en-US" sz="2400" dirty="0">
                <a:solidFill>
                  <a:schemeClr val="tx1"/>
                </a:solidFill>
              </a:rPr>
              <a:t>) </a:t>
            </a:r>
            <a:r>
              <a:rPr lang="en-US" sz="2400" dirty="0" err="1">
                <a:solidFill>
                  <a:schemeClr val="tx1"/>
                </a:solidFill>
              </a:rPr>
              <a:t>alkalmazása</a:t>
            </a:r>
            <a:r>
              <a:rPr lang="en-US" sz="2400" dirty="0">
                <a:solidFill>
                  <a:schemeClr val="tx1"/>
                </a:solidFill>
              </a:rPr>
              <a:t>: </a:t>
            </a:r>
          </a:p>
          <a:p>
            <a:pPr indent="-228600" algn="l">
              <a:buFont typeface="Wingdings" panose="05000000000000000000" pitchFamily="2" charset="2"/>
              <a:buChar char="§"/>
            </a:pPr>
            <a:r>
              <a:rPr lang="en-US" sz="2400" dirty="0" err="1">
                <a:solidFill>
                  <a:schemeClr val="tx1"/>
                </a:solidFill>
              </a:rPr>
              <a:t>Ahelyett</a:t>
            </a:r>
            <a:r>
              <a:rPr lang="en-US" sz="2400" dirty="0">
                <a:solidFill>
                  <a:schemeClr val="tx1"/>
                </a:solidFill>
              </a:rPr>
              <a:t>, </a:t>
            </a:r>
            <a:r>
              <a:rPr lang="en-US" sz="2400" dirty="0" err="1">
                <a:solidFill>
                  <a:schemeClr val="tx1"/>
                </a:solidFill>
              </a:rPr>
              <a:t>hogy</a:t>
            </a:r>
            <a:r>
              <a:rPr lang="en-US" sz="2400" dirty="0">
                <a:solidFill>
                  <a:schemeClr val="tx1"/>
                </a:solidFill>
              </a:rPr>
              <a:t> a </a:t>
            </a:r>
            <a:r>
              <a:rPr lang="en-US" sz="2400" dirty="0" err="1">
                <a:solidFill>
                  <a:schemeClr val="tx1"/>
                </a:solidFill>
              </a:rPr>
              <a:t>biológiai</a:t>
            </a:r>
            <a:r>
              <a:rPr lang="en-US" sz="2400" dirty="0">
                <a:solidFill>
                  <a:schemeClr val="tx1"/>
                </a:solidFill>
              </a:rPr>
              <a:t> </a:t>
            </a:r>
            <a:r>
              <a:rPr lang="en-US" sz="2400" dirty="0" err="1">
                <a:solidFill>
                  <a:schemeClr val="tx1"/>
                </a:solidFill>
              </a:rPr>
              <a:t>neuronhoz</a:t>
            </a:r>
            <a:r>
              <a:rPr lang="en-US" sz="2400" dirty="0">
                <a:solidFill>
                  <a:schemeClr val="tx1"/>
                </a:solidFill>
              </a:rPr>
              <a:t> </a:t>
            </a:r>
            <a:r>
              <a:rPr lang="en-US" sz="2400" dirty="0" err="1">
                <a:solidFill>
                  <a:schemeClr val="tx1"/>
                </a:solidFill>
              </a:rPr>
              <a:t>hasonlóan</a:t>
            </a:r>
            <a:r>
              <a:rPr lang="en-US" sz="2400" dirty="0">
                <a:solidFill>
                  <a:schemeClr val="tx1"/>
                </a:solidFill>
              </a:rPr>
              <a:t> „</a:t>
            </a:r>
            <a:r>
              <a:rPr lang="en-US" sz="2400" dirty="0" err="1">
                <a:solidFill>
                  <a:schemeClr val="tx1"/>
                </a:solidFill>
              </a:rPr>
              <a:t>tüzelne</a:t>
            </a:r>
            <a:r>
              <a:rPr lang="en-US" sz="2400" dirty="0">
                <a:solidFill>
                  <a:schemeClr val="tx1"/>
                </a:solidFill>
              </a:rPr>
              <a:t>” </a:t>
            </a:r>
            <a:r>
              <a:rPr lang="en-US" sz="2400" dirty="0" err="1">
                <a:solidFill>
                  <a:schemeClr val="tx1"/>
                </a:solidFill>
              </a:rPr>
              <a:t>vagy</a:t>
            </a:r>
            <a:r>
              <a:rPr lang="en-US" sz="2400" dirty="0">
                <a:solidFill>
                  <a:schemeClr val="tx1"/>
                </a:solidFill>
              </a:rPr>
              <a:t> „</a:t>
            </a:r>
            <a:r>
              <a:rPr lang="en-US" sz="2400" dirty="0" err="1">
                <a:solidFill>
                  <a:schemeClr val="tx1"/>
                </a:solidFill>
              </a:rPr>
              <a:t>nem</a:t>
            </a:r>
            <a:r>
              <a:rPr lang="en-US" sz="2400" dirty="0">
                <a:solidFill>
                  <a:schemeClr val="tx1"/>
                </a:solidFill>
              </a:rPr>
              <a:t> </a:t>
            </a:r>
            <a:r>
              <a:rPr lang="en-US" sz="2400" dirty="0" err="1">
                <a:solidFill>
                  <a:schemeClr val="tx1"/>
                </a:solidFill>
              </a:rPr>
              <a:t>tüzelne</a:t>
            </a:r>
            <a:r>
              <a:rPr lang="en-US" sz="2400" dirty="0">
                <a:solidFill>
                  <a:schemeClr val="tx1"/>
                </a:solidFill>
              </a:rPr>
              <a:t>”, a </a:t>
            </a:r>
            <a:r>
              <a:rPr lang="en-US" sz="2400" dirty="0" err="1">
                <a:solidFill>
                  <a:schemeClr val="tx1"/>
                </a:solidFill>
              </a:rPr>
              <a:t>mesterséges</a:t>
            </a:r>
            <a:r>
              <a:rPr lang="en-US" sz="2400" dirty="0">
                <a:solidFill>
                  <a:schemeClr val="tx1"/>
                </a:solidFill>
              </a:rPr>
              <a:t> neuron </a:t>
            </a:r>
            <a:r>
              <a:rPr lang="en-US" sz="2400" dirty="0" err="1">
                <a:solidFill>
                  <a:schemeClr val="tx1"/>
                </a:solidFill>
              </a:rPr>
              <a:t>folyamatos</a:t>
            </a:r>
            <a:r>
              <a:rPr lang="en-US" sz="2400" dirty="0">
                <a:solidFill>
                  <a:schemeClr val="tx1"/>
                </a:solidFill>
              </a:rPr>
              <a:t> </a:t>
            </a:r>
            <a:r>
              <a:rPr lang="en-US" sz="2400" dirty="0" err="1">
                <a:solidFill>
                  <a:schemeClr val="tx1"/>
                </a:solidFill>
              </a:rPr>
              <a:t>értéket</a:t>
            </a:r>
            <a:r>
              <a:rPr lang="en-US" sz="2400" dirty="0">
                <a:solidFill>
                  <a:schemeClr val="tx1"/>
                </a:solidFill>
              </a:rPr>
              <a:t> ad </a:t>
            </a:r>
            <a:r>
              <a:rPr lang="en-US" sz="2400" dirty="0" err="1">
                <a:solidFill>
                  <a:schemeClr val="tx1"/>
                </a:solidFill>
              </a:rPr>
              <a:t>ki</a:t>
            </a:r>
            <a:r>
              <a:rPr lang="en-US" sz="2400" dirty="0">
                <a:solidFill>
                  <a:schemeClr val="tx1"/>
                </a:solidFill>
              </a:rPr>
              <a:t> a </a:t>
            </a:r>
            <a:r>
              <a:rPr lang="en-US" sz="2400" dirty="0" err="1">
                <a:solidFill>
                  <a:schemeClr val="tx1"/>
                </a:solidFill>
              </a:rPr>
              <a:t>kimenetén</a:t>
            </a:r>
            <a:r>
              <a:rPr lang="en-US" sz="2400" dirty="0">
                <a:solidFill>
                  <a:schemeClr val="tx1"/>
                </a:solidFill>
              </a:rPr>
              <a:t>, </a:t>
            </a:r>
            <a:r>
              <a:rPr lang="en-US" sz="2400" dirty="0" err="1">
                <a:solidFill>
                  <a:schemeClr val="tx1"/>
                </a:solidFill>
              </a:rPr>
              <a:t>ami</a:t>
            </a:r>
            <a:r>
              <a:rPr lang="en-US" sz="2400" dirty="0">
                <a:solidFill>
                  <a:schemeClr val="tx1"/>
                </a:solidFill>
              </a:rPr>
              <a:t> </a:t>
            </a:r>
            <a:r>
              <a:rPr lang="en-US" sz="2400" dirty="0" err="1">
                <a:solidFill>
                  <a:schemeClr val="tx1"/>
                </a:solidFill>
              </a:rPr>
              <a:t>lehetővé</a:t>
            </a:r>
            <a:r>
              <a:rPr lang="en-US" sz="2400" dirty="0">
                <a:solidFill>
                  <a:schemeClr val="tx1"/>
                </a:solidFill>
              </a:rPr>
              <a:t> </a:t>
            </a:r>
            <a:r>
              <a:rPr lang="en-US" sz="2400" dirty="0" err="1">
                <a:solidFill>
                  <a:schemeClr val="tx1"/>
                </a:solidFill>
              </a:rPr>
              <a:t>teszi</a:t>
            </a:r>
            <a:r>
              <a:rPr lang="en-US" sz="2400" dirty="0">
                <a:solidFill>
                  <a:schemeClr val="tx1"/>
                </a:solidFill>
              </a:rPr>
              <a:t>, </a:t>
            </a:r>
            <a:r>
              <a:rPr lang="en-US" sz="2400" dirty="0" err="1">
                <a:solidFill>
                  <a:schemeClr val="tx1"/>
                </a:solidFill>
              </a:rPr>
              <a:t>hogy</a:t>
            </a:r>
            <a:r>
              <a:rPr lang="en-US" sz="2400" dirty="0">
                <a:solidFill>
                  <a:schemeClr val="tx1"/>
                </a:solidFill>
              </a:rPr>
              <a:t> </a:t>
            </a:r>
            <a:r>
              <a:rPr lang="en-US" sz="2400" dirty="0" err="1">
                <a:solidFill>
                  <a:schemeClr val="tx1"/>
                </a:solidFill>
              </a:rPr>
              <a:t>több</a:t>
            </a:r>
            <a:r>
              <a:rPr lang="en-US" sz="2400" dirty="0">
                <a:solidFill>
                  <a:schemeClr val="tx1"/>
                </a:solidFill>
              </a:rPr>
              <a:t> </a:t>
            </a:r>
            <a:r>
              <a:rPr lang="en-US" sz="2400" dirty="0" err="1">
                <a:solidFill>
                  <a:schemeClr val="tx1"/>
                </a:solidFill>
              </a:rPr>
              <a:t>réteg</a:t>
            </a:r>
            <a:r>
              <a:rPr lang="en-US" sz="2400" dirty="0">
                <a:solidFill>
                  <a:schemeClr val="tx1"/>
                </a:solidFill>
              </a:rPr>
              <a:t> </a:t>
            </a:r>
            <a:r>
              <a:rPr lang="en-US" sz="2400" dirty="0" err="1">
                <a:solidFill>
                  <a:schemeClr val="tx1"/>
                </a:solidFill>
              </a:rPr>
              <a:t>tanítható</a:t>
            </a:r>
            <a:r>
              <a:rPr lang="en-US" sz="2400" dirty="0">
                <a:solidFill>
                  <a:schemeClr val="tx1"/>
                </a:solidFill>
              </a:rPr>
              <a:t> </a:t>
            </a:r>
            <a:r>
              <a:rPr lang="en-US" sz="2400" dirty="0" err="1">
                <a:solidFill>
                  <a:schemeClr val="tx1"/>
                </a:solidFill>
              </a:rPr>
              <a:t>legyen</a:t>
            </a:r>
            <a:r>
              <a:rPr lang="en-US" sz="2400" dirty="0">
                <a:solidFill>
                  <a:schemeClr val="tx1"/>
                </a:solidFill>
              </a:rPr>
              <a:t> a </a:t>
            </a:r>
            <a:r>
              <a:rPr lang="en-US" sz="2400" dirty="0" err="1">
                <a:solidFill>
                  <a:schemeClr val="tx1"/>
                </a:solidFill>
              </a:rPr>
              <a:t>modell</a:t>
            </a:r>
            <a:r>
              <a:rPr lang="en-US" sz="2400" dirty="0">
                <a:solidFill>
                  <a:schemeClr val="tx1"/>
                </a:solidFill>
              </a:rPr>
              <a:t> </a:t>
            </a:r>
            <a:r>
              <a:rPr lang="en-US" sz="2400" dirty="0" err="1">
                <a:solidFill>
                  <a:schemeClr val="tx1"/>
                </a:solidFill>
              </a:rPr>
              <a:t>kimenete</a:t>
            </a:r>
            <a:r>
              <a:rPr lang="en-US" sz="2400" dirty="0">
                <a:solidFill>
                  <a:schemeClr val="tx1"/>
                </a:solidFill>
              </a:rPr>
              <a:t> </a:t>
            </a:r>
            <a:r>
              <a:rPr lang="en-US" sz="2400" dirty="0" err="1">
                <a:solidFill>
                  <a:schemeClr val="tx1"/>
                </a:solidFill>
              </a:rPr>
              <a:t>és</a:t>
            </a:r>
            <a:r>
              <a:rPr lang="en-US" sz="2400" dirty="0">
                <a:solidFill>
                  <a:schemeClr val="tx1"/>
                </a:solidFill>
              </a:rPr>
              <a:t> </a:t>
            </a:r>
            <a:r>
              <a:rPr lang="en-US" sz="2400" dirty="0" err="1">
                <a:solidFill>
                  <a:schemeClr val="tx1"/>
                </a:solidFill>
              </a:rPr>
              <a:t>az</a:t>
            </a:r>
            <a:r>
              <a:rPr lang="en-US" sz="2400" dirty="0">
                <a:solidFill>
                  <a:schemeClr val="tx1"/>
                </a:solidFill>
              </a:rPr>
              <a:t> </a:t>
            </a:r>
            <a:r>
              <a:rPr lang="en-US" sz="2400" dirty="0" err="1">
                <a:solidFill>
                  <a:schemeClr val="tx1"/>
                </a:solidFill>
              </a:rPr>
              <a:t>elvárt</a:t>
            </a:r>
            <a:r>
              <a:rPr lang="en-US" sz="2400" dirty="0">
                <a:solidFill>
                  <a:schemeClr val="tx1"/>
                </a:solidFill>
              </a:rPr>
              <a:t> </a:t>
            </a:r>
            <a:r>
              <a:rPr lang="en-US" sz="2400" dirty="0" err="1">
                <a:solidFill>
                  <a:schemeClr val="tx1"/>
                </a:solidFill>
              </a:rPr>
              <a:t>kimenet</a:t>
            </a:r>
            <a:r>
              <a:rPr lang="en-US" sz="2400" dirty="0">
                <a:solidFill>
                  <a:schemeClr val="tx1"/>
                </a:solidFill>
              </a:rPr>
              <a:t> </a:t>
            </a:r>
            <a:r>
              <a:rPr lang="en-US" sz="2400" dirty="0" err="1">
                <a:solidFill>
                  <a:schemeClr val="tx1"/>
                </a:solidFill>
              </a:rPr>
              <a:t>közötti</a:t>
            </a:r>
            <a:r>
              <a:rPr lang="en-US" sz="2400" dirty="0">
                <a:solidFill>
                  <a:schemeClr val="tx1"/>
                </a:solidFill>
              </a:rPr>
              <a:t> </a:t>
            </a:r>
            <a:r>
              <a:rPr lang="en-US" sz="2400" dirty="0" err="1">
                <a:solidFill>
                  <a:schemeClr val="tx1"/>
                </a:solidFill>
              </a:rPr>
              <a:t>különbség</a:t>
            </a:r>
            <a:r>
              <a:rPr lang="en-US" sz="2400" dirty="0">
                <a:solidFill>
                  <a:schemeClr val="tx1"/>
                </a:solidFill>
              </a:rPr>
              <a:t> </a:t>
            </a:r>
            <a:r>
              <a:rPr lang="en-US" sz="2400" dirty="0" err="1">
                <a:solidFill>
                  <a:schemeClr val="tx1"/>
                </a:solidFill>
              </a:rPr>
              <a:t>részenkénti</a:t>
            </a:r>
            <a:r>
              <a:rPr lang="en-US" sz="2400" dirty="0">
                <a:solidFill>
                  <a:schemeClr val="tx1"/>
                </a:solidFill>
              </a:rPr>
              <a:t> </a:t>
            </a:r>
            <a:r>
              <a:rPr lang="en-US" sz="2400" dirty="0" err="1">
                <a:solidFill>
                  <a:schemeClr val="tx1"/>
                </a:solidFill>
              </a:rPr>
              <a:t>visszaterjesztésével</a:t>
            </a:r>
            <a:r>
              <a:rPr lang="en-US" sz="2400" dirty="0">
                <a:solidFill>
                  <a:schemeClr val="tx1"/>
                </a:solidFill>
              </a:rPr>
              <a:t> (backpropagation).</a:t>
            </a:r>
          </a:p>
          <a:p>
            <a:pPr indent="-228600" algn="l">
              <a:buFont typeface="Wingdings" panose="05000000000000000000" pitchFamily="2" charset="2"/>
              <a:buChar char="§"/>
            </a:pPr>
            <a:endParaRPr lang="en-US" sz="2400" dirty="0">
              <a:solidFill>
                <a:schemeClr val="tx1"/>
              </a:solidFill>
            </a:endParaRPr>
          </a:p>
        </p:txBody>
      </p:sp>
    </p:spTree>
    <p:extLst>
      <p:ext uri="{BB962C8B-B14F-4D97-AF65-F5344CB8AC3E}">
        <p14:creationId xmlns:p14="http://schemas.microsoft.com/office/powerpoint/2010/main" val="1466917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CD8FAD3-A5A8-44FF-8072-9B8C2D52F2F6}"/>
              </a:ext>
            </a:extLst>
          </p:cNvPr>
          <p:cNvSpPr>
            <a:spLocks noGrp="1"/>
          </p:cNvSpPr>
          <p:nvPr>
            <p:ph type="title"/>
          </p:nvPr>
        </p:nvSpPr>
        <p:spPr/>
        <p:txBody>
          <a:bodyPr>
            <a:noAutofit/>
          </a:bodyPr>
          <a:lstStyle/>
          <a:p>
            <a:r>
              <a:rPr lang="hu-HU" sz="3200" dirty="0"/>
              <a:t>Mesterséges Neuron (</a:t>
            </a:r>
            <a:r>
              <a:rPr lang="hu-HU" sz="3200" dirty="0" err="1"/>
              <a:t>perceptrontól</a:t>
            </a:r>
            <a:r>
              <a:rPr lang="hu-HU" sz="3200" dirty="0"/>
              <a:t> eltérő aktivációs funkció és az egyszerűsítés miatt súlyként kezelt </a:t>
            </a:r>
            <a:r>
              <a:rPr lang="hu-HU" sz="3200" dirty="0" err="1"/>
              <a:t>bias</a:t>
            </a:r>
            <a:r>
              <a:rPr lang="hu-HU" sz="3200" dirty="0"/>
              <a:t>)</a:t>
            </a:r>
            <a:endParaRPr lang="en-US" sz="3200" dirty="0"/>
          </a:p>
        </p:txBody>
      </p:sp>
      <p:pic>
        <p:nvPicPr>
          <p:cNvPr id="70" name="Picture 6" descr="Image result for artificial neuron">
            <a:extLst>
              <a:ext uri="{FF2B5EF4-FFF2-40B4-BE49-F238E27FC236}">
                <a16:creationId xmlns:a16="http://schemas.microsoft.com/office/drawing/2014/main" id="{2B0A98DB-0F2E-4CBE-BDA3-2B826AD4CC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2794000" y="1290562"/>
            <a:ext cx="6604000" cy="4276876"/>
          </a:xfrm>
        </p:spPr>
      </p:pic>
    </p:spTree>
    <p:extLst>
      <p:ext uri="{BB962C8B-B14F-4D97-AF65-F5344CB8AC3E}">
        <p14:creationId xmlns:p14="http://schemas.microsoft.com/office/powerpoint/2010/main" val="1440193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édiaelem 3" title="Train an Image Classifier with TensorFlow for Poets - Machine Learning Recipes #6">
            <a:hlinkClick r:id="" action="ppaction://media"/>
            <a:extLst>
              <a:ext uri="{FF2B5EF4-FFF2-40B4-BE49-F238E27FC236}">
                <a16:creationId xmlns:a16="http://schemas.microsoft.com/office/drawing/2014/main" id="{F4DFD587-81DF-4990-87D3-D8B90AB49CC4}"/>
              </a:ext>
            </a:extLst>
          </p:cNvPr>
          <p:cNvPicPr>
            <a:picLocks noRot="1" noChangeAspect="1"/>
          </p:cNvPicPr>
          <p:nvPr>
            <a:videoFile r:link="rId1"/>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182132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artalom helye 4">
            <a:hlinkClick r:id="rId2"/>
            <a:extLst>
              <a:ext uri="{FF2B5EF4-FFF2-40B4-BE49-F238E27FC236}">
                <a16:creationId xmlns:a16="http://schemas.microsoft.com/office/drawing/2014/main" id="{5D38DB77-46AF-44B4-8FEC-3F38FF38D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027" y="0"/>
            <a:ext cx="10953946" cy="6846216"/>
          </a:xfrm>
          <a:prstGeom prst="rect">
            <a:avLst/>
          </a:prstGeom>
          <a:ln w="12700">
            <a:noFill/>
          </a:ln>
        </p:spPr>
      </p:pic>
    </p:spTree>
    <p:extLst>
      <p:ext uri="{BB962C8B-B14F-4D97-AF65-F5344CB8AC3E}">
        <p14:creationId xmlns:p14="http://schemas.microsoft.com/office/powerpoint/2010/main" val="209509157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3" id="{6EFBBBA6-D918-6643-9690-A16DF43978CD}" vid="{7D925495-A1F2-334E-BCE2-B8E8FC3C275C}"/>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E8B0AB9FCF381429FB2350922936550" ma:contentTypeVersion="5" ma:contentTypeDescription="Create a new document." ma:contentTypeScope="" ma:versionID="589e65b809d9402ab8dceca0230ce288">
  <xsd:schema xmlns:xsd="http://www.w3.org/2001/XMLSchema" xmlns:xs="http://www.w3.org/2001/XMLSchema" xmlns:p="http://schemas.microsoft.com/office/2006/metadata/properties" xmlns:ns2="740ca137-556d-4ba7-9f00-9f05a5f8f8be" xmlns:ns3="9d5173b9-cce4-49bf-87fc-5ad4908b0ccf" targetNamespace="http://schemas.microsoft.com/office/2006/metadata/properties" ma:root="true" ma:fieldsID="927fbe94633d396d0a875b9787c405b2" ns2:_="" ns3:_="">
    <xsd:import namespace="740ca137-556d-4ba7-9f00-9f05a5f8f8be"/>
    <xsd:import namespace="9d5173b9-cce4-49bf-87fc-5ad4908b0ccf"/>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0ca137-556d-4ba7-9f00-9f05a5f8f8b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d5173b9-cce4-49bf-87fc-5ad4908b0ccf"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9509FC8-CF49-4469-B691-AB928BF2A947}">
  <ds:schemaRefs>
    <ds:schemaRef ds:uri="http://schemas.microsoft.com/sharepoint/v3/contenttype/forms"/>
  </ds:schemaRefs>
</ds:datastoreItem>
</file>

<file path=customXml/itemProps2.xml><?xml version="1.0" encoding="utf-8"?>
<ds:datastoreItem xmlns:ds="http://schemas.openxmlformats.org/officeDocument/2006/customXml" ds:itemID="{7A01FE4C-121F-4B4A-BDD7-010B08DC73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0ca137-556d-4ba7-9f00-9f05a5f8f8be"/>
    <ds:schemaRef ds:uri="9d5173b9-cce4-49bf-87fc-5ad4908b0c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514F066-4366-4B85-935A-7C5D6FE0786A}">
  <ds:schemaRefs>
    <ds:schemaRef ds:uri="http://schemas.microsoft.com/office/2006/documentManagement/types"/>
    <ds:schemaRef ds:uri="http://purl.org/dc/elements/1.1/"/>
    <ds:schemaRef ds:uri="740ca137-556d-4ba7-9f00-9f05a5f8f8be"/>
    <ds:schemaRef ds:uri="http://purl.org/dc/dcmitype/"/>
    <ds:schemaRef ds:uri="http://schemas.microsoft.com/office/infopath/2007/PartnerControls"/>
    <ds:schemaRef ds:uri="9d5173b9-cce4-49bf-87fc-5ad4908b0ccf"/>
    <ds:schemaRef ds:uri="http://purl.org/dc/term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Telekom01</Template>
  <TotalTime>4827</TotalTime>
  <Words>1647</Words>
  <Application>Microsoft Office PowerPoint</Application>
  <PresentationFormat>Szélesvásznú</PresentationFormat>
  <Paragraphs>72</Paragraphs>
  <Slides>42</Slides>
  <Notes>2</Notes>
  <HiddenSlides>0</HiddenSlides>
  <MMClips>13</MMClips>
  <ScaleCrop>false</ScaleCrop>
  <HeadingPairs>
    <vt:vector size="6" baseType="variant">
      <vt:variant>
        <vt:lpstr>Használt betűtípusok</vt:lpstr>
      </vt:variant>
      <vt:variant>
        <vt:i4>8</vt:i4>
      </vt:variant>
      <vt:variant>
        <vt:lpstr>Téma</vt:lpstr>
      </vt:variant>
      <vt:variant>
        <vt:i4>2</vt:i4>
      </vt:variant>
      <vt:variant>
        <vt:lpstr>Diacímek</vt:lpstr>
      </vt:variant>
      <vt:variant>
        <vt:i4>42</vt:i4>
      </vt:variant>
    </vt:vector>
  </HeadingPairs>
  <TitlesOfParts>
    <vt:vector size="52" baseType="lpstr">
      <vt:lpstr>Arial</vt:lpstr>
      <vt:lpstr>Calibri</vt:lpstr>
      <vt:lpstr>Calibri Light</vt:lpstr>
      <vt:lpstr>Segoe UI</vt:lpstr>
      <vt:lpstr>Segoe UI Semibold</vt:lpstr>
      <vt:lpstr>Segoe UI Semilight</vt:lpstr>
      <vt:lpstr>Titillium</vt:lpstr>
      <vt:lpstr>Wingdings</vt:lpstr>
      <vt:lpstr>Thème Office</vt:lpstr>
      <vt:lpstr>Office Theme</vt:lpstr>
      <vt:lpstr>Mesterséges Intelligencia</vt:lpstr>
      <vt:lpstr>A diasorok hivatkozásokat és YouTube videókat tartalmaznak, amelyek kattintással érhetők el.  </vt:lpstr>
      <vt:lpstr>Frank Rosenblatt haditengerészet számára képfelismerési feladatokra fejlesztett perceptronja:</vt:lpstr>
      <vt:lpstr>Perceptron modellje</vt:lpstr>
      <vt:lpstr>A probléma</vt:lpstr>
      <vt:lpstr>A megoldás</vt:lpstr>
      <vt:lpstr>Mesterséges Neuron (perceptrontól eltérő aktivációs funkció és az egyszerűsítés miatt súlyként kezelt bias)</vt:lpstr>
      <vt:lpstr>PowerPoint-bemutató</vt:lpstr>
      <vt:lpstr>PowerPoint-bemutató</vt:lpstr>
      <vt:lpstr>PowerPoint-bemutató</vt:lpstr>
      <vt:lpstr>PowerPoint-bemutató</vt:lpstr>
      <vt:lpstr>PowerPoint-bemutató</vt:lpstr>
      <vt:lpstr>Komoly különbség: a feature-ök manuális kiválasztása, létrehozása  Tradicionális gépi tanulási megoldásoknál az adattudósok maguk hoznak létre szabályokat az adatok átalakítására, egyszerűsítésére, hogy azok közül a számukra valamilyen módon fontosnak ítélteket gépi tanulási modellekbe tölthessék és betaníthassák.  Mély Neurális Hálózatok esetén a nagyon alacsony szintű feature-ök hasznos együtt állását önállóan tanulhatja meg a modell. </vt:lpstr>
      <vt:lpstr>PowerPoint-bemutató</vt:lpstr>
      <vt:lpstr>PowerPoint-bemutató</vt:lpstr>
      <vt:lpstr>PowerPoint-bemutató</vt:lpstr>
      <vt:lpstr>PowerPoint-bemutató</vt:lpstr>
      <vt:lpstr>PowerPoint-bemutató</vt:lpstr>
      <vt:lpstr>PowerPoint-bemutató</vt:lpstr>
      <vt:lpstr>Implikációk</vt:lpstr>
      <vt:lpstr>Software 2.0 – új lehetőség nyílnak meg a példa adatokkal való „programozással”.</vt:lpstr>
      <vt:lpstr>Mesterséges és biológiai neuronok</vt:lpstr>
      <vt:lpstr>A mesterséges neuronokat a 40-es évekbeli tudásunk ihlette a biológiai neuronokról.</vt:lpstr>
      <vt:lpstr>PowerPoint-bemutató</vt:lpstr>
      <vt:lpstr>Gépmadarak helyett repülőket tervezünk, mert hasznosabbak a számunkra. A gépi tanulási megoldások sem az agyunk digitális másolatai, hanem bizonyos feladatokra létrehozott gépek, amiket a természet ihletett. </vt:lpstr>
      <vt:lpstr>Szeretünk megszemélyesíteni</vt:lpstr>
      <vt:lpstr>PowerPoint-bemutató</vt:lpstr>
      <vt:lpstr>Uncanny Valley</vt:lpstr>
      <vt:lpstr>Mítosz</vt:lpstr>
      <vt:lpstr>Méretbeli különbségek</vt:lpstr>
      <vt:lpstr>Topológiai különbségek</vt:lpstr>
      <vt:lpstr>Eltérő hibatűrés</vt:lpstr>
      <vt:lpstr>Sebességbéli különbségek</vt:lpstr>
      <vt:lpstr>Eltérő energiaszükséglet</vt:lpstr>
      <vt:lpstr>Más „tanulási” folyamatok</vt:lpstr>
      <vt:lpstr>Amire az AI (egyelőre) képtelen</vt:lpstr>
      <vt:lpstr>Bár a pontosságuk hasonló, a képfelismerési feladatokban az emberek és a Neurális Hálózatok eltérő helyeken hibáznak.</vt:lpstr>
      <vt:lpstr>Adversarial Attack ∼ optikai csalódások generálása  Konvolúciós Hálózatok számára. A gépi látás eltér a miénktől.</vt:lpstr>
      <vt:lpstr>Andrej Karpathy: Breaking ConvNets</vt:lpstr>
      <vt:lpstr>PowerPoint-bemutató</vt:lpstr>
      <vt:lpstr>Hol célszerű más megoldásokat alkalmazni?</vt:lpstr>
      <vt:lpstr>Köszönöm a figyelmet!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Adam Tarcsi;Pál Tamás;Nagyfi Richárd</dc:creator>
  <cp:lastModifiedBy>Tarcsi Ádám</cp:lastModifiedBy>
  <cp:revision>347</cp:revision>
  <cp:lastPrinted>2018-02-08T09:25:59Z</cp:lastPrinted>
  <dcterms:created xsi:type="dcterms:W3CDTF">2018-02-01T14:05:08Z</dcterms:created>
  <dcterms:modified xsi:type="dcterms:W3CDTF">2019-04-22T22:16:06Z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0x010100BE8B0AB9FCF381429FB2350922936550</vt:lpwstr>
  </property>
</Properties>
</file>